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5" r:id="rId2"/>
    <p:sldId id="322" r:id="rId3"/>
    <p:sldId id="257" r:id="rId4"/>
    <p:sldId id="329" r:id="rId5"/>
    <p:sldId id="326" r:id="rId6"/>
    <p:sldId id="283" r:id="rId7"/>
    <p:sldId id="288" r:id="rId8"/>
    <p:sldId id="280" r:id="rId9"/>
    <p:sldId id="278" r:id="rId10"/>
    <p:sldId id="330" r:id="rId11"/>
    <p:sldId id="323" r:id="rId12"/>
    <p:sldId id="328" r:id="rId13"/>
    <p:sldId id="264" r:id="rId14"/>
    <p:sldId id="324" r:id="rId15"/>
    <p:sldId id="290" r:id="rId16"/>
    <p:sldId id="325" r:id="rId17"/>
  </p:sldIdLst>
  <p:sldSz cx="9144000" cy="6858000" type="screen4x3"/>
  <p:notesSz cx="6769100" cy="990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92178" autoAdjust="0"/>
  </p:normalViewPr>
  <p:slideViewPr>
    <p:cSldViewPr>
      <p:cViewPr varScale="1">
        <p:scale>
          <a:sx n="81" d="100"/>
          <a:sy n="81" d="100"/>
        </p:scale>
        <p:origin x="1205" y="72"/>
      </p:cViewPr>
      <p:guideLst>
        <p:guide orient="horz" pos="2160"/>
        <p:guide pos="2880"/>
      </p:guideLst>
    </p:cSldViewPr>
  </p:slideViewPr>
  <p:outlineViewPr>
    <p:cViewPr>
      <p:scale>
        <a:sx n="33" d="100"/>
        <a:sy n="33" d="100"/>
      </p:scale>
      <p:origin x="0" y="18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3277"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34257" y="0"/>
            <a:ext cx="2933277" cy="495300"/>
          </a:xfrm>
          <a:prstGeom prst="rect">
            <a:avLst/>
          </a:prstGeom>
        </p:spPr>
        <p:txBody>
          <a:bodyPr vert="horz" lIns="91440" tIns="45720" rIns="91440" bIns="45720" rtlCol="0"/>
          <a:lstStyle>
            <a:lvl1pPr algn="r">
              <a:defRPr sz="1200"/>
            </a:lvl1pPr>
          </a:lstStyle>
          <a:p>
            <a:fld id="{BEAC3DD1-BB3D-4054-AD0B-E0B7B46DD109}" type="datetimeFigureOut">
              <a:rPr lang="sv-SE" smtClean="0"/>
              <a:t>2017-12-20</a:t>
            </a:fld>
            <a:endParaRPr lang="sv-SE"/>
          </a:p>
        </p:txBody>
      </p:sp>
      <p:sp>
        <p:nvSpPr>
          <p:cNvPr id="4" name="Platshållare för bildobjekt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6910" y="4705350"/>
            <a:ext cx="5415280" cy="44577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08981"/>
            <a:ext cx="2933277" cy="4953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34257" y="9408981"/>
            <a:ext cx="2933277" cy="495300"/>
          </a:xfrm>
          <a:prstGeom prst="rect">
            <a:avLst/>
          </a:prstGeom>
        </p:spPr>
        <p:txBody>
          <a:bodyPr vert="horz" lIns="91440" tIns="45720" rIns="91440" bIns="45720" rtlCol="0" anchor="b"/>
          <a:lstStyle>
            <a:lvl1pPr algn="r">
              <a:defRPr sz="1200"/>
            </a:lvl1pPr>
          </a:lstStyle>
          <a:p>
            <a:fld id="{5FC23F47-4373-4E02-9F84-BB91BB82C60F}" type="slidenum">
              <a:rPr lang="sv-SE" smtClean="0"/>
              <a:t>‹#›</a:t>
            </a:fld>
            <a:endParaRPr lang="sv-SE"/>
          </a:p>
        </p:txBody>
      </p:sp>
    </p:spTree>
    <p:extLst>
      <p:ext uri="{BB962C8B-B14F-4D97-AF65-F5344CB8AC3E}">
        <p14:creationId xmlns:p14="http://schemas.microsoft.com/office/powerpoint/2010/main" val="356626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Sara Lundgren, Arbetsterapeut sedan 2005. Nu verksamhetsutvecklare med inriktning fallförebyggande åtgärder. Har arbetat i drygt</a:t>
            </a:r>
            <a:r>
              <a:rPr lang="sv-SE" baseline="0" dirty="0"/>
              <a:t> 3 månader och en del av tiden har jag gjort en förstudie, granskat vetenskapliga artiklar och sammanställningar för att få en tydlig bild av vilka åtgärder som verkligen ger resultat, vad ska vi prioritera. Jag vill berätta lite om nuvarande kunskapsläge för er och sedan får vi diskutera tillsammans. Det är helt ok att räcka upp handen med frågor under presentationen om ni har följdfrågor på det jag berättar om.</a:t>
            </a:r>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1</a:t>
            </a:fld>
            <a:endParaRPr lang="sv-SE"/>
          </a:p>
        </p:txBody>
      </p:sp>
    </p:spTree>
    <p:extLst>
      <p:ext uri="{BB962C8B-B14F-4D97-AF65-F5344CB8AC3E}">
        <p14:creationId xmlns:p14="http://schemas.microsoft.com/office/powerpoint/2010/main" val="1697522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personen inte får i sig tillräckligt med protein och d vitamin så förbrukar kroppen sina egna resurser vid träning. Benmärg,</a:t>
            </a:r>
            <a:r>
              <a:rPr lang="sv-SE" baseline="0" dirty="0"/>
              <a:t> muskel och fett.</a:t>
            </a:r>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12</a:t>
            </a:fld>
            <a:endParaRPr lang="sv-SE"/>
          </a:p>
        </p:txBody>
      </p:sp>
    </p:spTree>
    <p:extLst>
      <p:ext uri="{BB962C8B-B14F-4D97-AF65-F5344CB8AC3E}">
        <p14:creationId xmlns:p14="http://schemas.microsoft.com/office/powerpoint/2010/main" val="50283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Håller just nu på med en ansökan</a:t>
            </a:r>
            <a:r>
              <a:rPr lang="sv-SE" baseline="0" dirty="0"/>
              <a:t> till Folkhälsorådet för att möjliggöra piloten för personer över 80 år. Blir utfallet bra så kan verksamheten skalas upp och innefatta </a:t>
            </a:r>
            <a:r>
              <a:rPr lang="sv-SE" baseline="0" dirty="0" err="1"/>
              <a:t>t.ex</a:t>
            </a:r>
            <a:r>
              <a:rPr lang="sv-SE" baseline="0" dirty="0"/>
              <a:t> andra åldersgrupper och personer som bor på Vård och omsorgsboende.</a:t>
            </a:r>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14</a:t>
            </a:fld>
            <a:endParaRPr lang="sv-SE"/>
          </a:p>
        </p:txBody>
      </p:sp>
    </p:spTree>
    <p:extLst>
      <p:ext uri="{BB962C8B-B14F-4D97-AF65-F5344CB8AC3E}">
        <p14:creationId xmlns:p14="http://schemas.microsoft.com/office/powerpoint/2010/main" val="20142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ctr"/>
            <a:r>
              <a:rPr lang="sv-SE" sz="1200" dirty="0"/>
              <a:t>Vid samtliga mätningar som gjorts tror svenska folket att det är vägtrafiken som genererar flest dödsfall och flest antal skadade.</a:t>
            </a:r>
          </a:p>
          <a:p>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2</a:t>
            </a:fld>
            <a:endParaRPr lang="sv-SE"/>
          </a:p>
        </p:txBody>
      </p:sp>
    </p:spTree>
    <p:extLst>
      <p:ext uri="{BB962C8B-B14F-4D97-AF65-F5344CB8AC3E}">
        <p14:creationId xmlns:p14="http://schemas.microsoft.com/office/powerpoint/2010/main" val="138047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Fallolyckor</a:t>
            </a:r>
            <a:r>
              <a:rPr lang="sv-SE" baseline="0" dirty="0"/>
              <a:t> kan leda till allvarlig skada, både vad gäller smärta, förlust av självständighet och en ökad rädsla för fler fall, vilket kan leda till isolering. </a:t>
            </a:r>
          </a:p>
          <a:p>
            <a:r>
              <a:rPr lang="sv-SE" baseline="0" dirty="0"/>
              <a:t>Äldre är överrepresenterade vad gäller fallolyckor och området är viktigt att jobba med då alla har rätt till en god och jämlik hälsa, oavsett ålder och kön.</a:t>
            </a:r>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3</a:t>
            </a:fld>
            <a:endParaRPr lang="sv-SE"/>
          </a:p>
        </p:txBody>
      </p:sp>
    </p:spTree>
    <p:extLst>
      <p:ext uri="{BB962C8B-B14F-4D97-AF65-F5344CB8AC3E}">
        <p14:creationId xmlns:p14="http://schemas.microsoft.com/office/powerpoint/2010/main" val="282595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Hjärnan förlorar neuron och nervimpulshastigheten förlångsammas. Det</a:t>
            </a:r>
            <a:r>
              <a:rPr lang="sv-SE" baseline="0" dirty="0"/>
              <a:t> går inte att förlita sig på känslan av hunger och mättnad för att veta att kroppen har fått i sig den näring som du behöver.</a:t>
            </a:r>
            <a:endParaRPr lang="sv-SE" dirty="0"/>
          </a:p>
          <a:p>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6</a:t>
            </a:fld>
            <a:endParaRPr lang="sv-SE"/>
          </a:p>
        </p:txBody>
      </p:sp>
    </p:spTree>
    <p:extLst>
      <p:ext uri="{BB962C8B-B14F-4D97-AF65-F5344CB8AC3E}">
        <p14:creationId xmlns:p14="http://schemas.microsoft.com/office/powerpoint/2010/main" val="102589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u="sng" dirty="0"/>
              <a:t>Muskelsvaghet</a:t>
            </a:r>
            <a:r>
              <a:rPr lang="sv-SE" dirty="0"/>
              <a:t> är den största riskfaktorn med en nästan </a:t>
            </a:r>
            <a:r>
              <a:rPr lang="sv-SE" u="sng" dirty="0"/>
              <a:t>fem gånger högre </a:t>
            </a:r>
            <a:r>
              <a:rPr lang="sv-SE" dirty="0"/>
              <a:t>risk för fall jämfört med om man inte är muskelsvag</a:t>
            </a:r>
          </a:p>
          <a:p>
            <a:r>
              <a:rPr lang="sv-SE" u="sng" dirty="0"/>
              <a:t>Nedsatt syn </a:t>
            </a:r>
            <a:r>
              <a:rPr lang="sv-SE" dirty="0"/>
              <a:t>medför en nästan </a:t>
            </a:r>
            <a:r>
              <a:rPr lang="sv-SE" u="sng" dirty="0"/>
              <a:t>tre </a:t>
            </a:r>
            <a:r>
              <a:rPr lang="sv-SE" dirty="0"/>
              <a:t>gånger ökad risk för fallolyckor jämfört med god syn</a:t>
            </a:r>
          </a:p>
          <a:p>
            <a:r>
              <a:rPr lang="sv-SE" u="sng" dirty="0"/>
              <a:t>Nedsatt kognitiv förmåga som vid demenssjukdom </a:t>
            </a:r>
            <a:r>
              <a:rPr lang="sv-SE" dirty="0"/>
              <a:t>eller andra sjukdomar ger lite drygt fördubblad risk att ramla jämfört med om man är frisk</a:t>
            </a:r>
          </a:p>
        </p:txBody>
      </p:sp>
      <p:sp>
        <p:nvSpPr>
          <p:cNvPr id="4" name="Platshållare för bildnummer 3"/>
          <p:cNvSpPr>
            <a:spLocks noGrp="1"/>
          </p:cNvSpPr>
          <p:nvPr>
            <p:ph type="sldNum" sz="quarter" idx="10"/>
          </p:nvPr>
        </p:nvSpPr>
        <p:spPr/>
        <p:txBody>
          <a:bodyPr/>
          <a:lstStyle/>
          <a:p>
            <a:fld id="{5FC23F47-4373-4E02-9F84-BB91BB82C60F}" type="slidenum">
              <a:rPr lang="sv-SE" smtClean="0"/>
              <a:t>7</a:t>
            </a:fld>
            <a:endParaRPr lang="sv-SE"/>
          </a:p>
        </p:txBody>
      </p:sp>
    </p:spTree>
    <p:extLst>
      <p:ext uri="{BB962C8B-B14F-4D97-AF65-F5344CB8AC3E}">
        <p14:creationId xmlns:p14="http://schemas.microsoft.com/office/powerpoint/2010/main" val="3431576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Du som är 75 år och äldre och</a:t>
            </a:r>
            <a:r>
              <a:rPr lang="sv-SE" baseline="0" dirty="0"/>
              <a:t> har fler än 5 läkemedel har rätt till en läkemedelsgenomgång på din vårdcentral. </a:t>
            </a:r>
            <a:r>
              <a:rPr lang="sv-SE" dirty="0"/>
              <a:t>Många av de förändringar som sker i kroppen med stigande ålder, påverkar hur läkemedel tas upp, fördelas, omvandlas och utsöndras från kroppen. Ofta blir resultatet att läkemedel elimineras långsammare från kroppen. Detta medför</a:t>
            </a:r>
            <a:r>
              <a:rPr lang="sv-SE" baseline="0" dirty="0"/>
              <a:t> att </a:t>
            </a:r>
            <a:r>
              <a:rPr lang="sv-SE" dirty="0"/>
              <a:t>halten av dem byggs upp till alltför höga nivåer med risk för biverkningar. </a:t>
            </a:r>
          </a:p>
          <a:p>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8</a:t>
            </a:fld>
            <a:endParaRPr lang="sv-SE"/>
          </a:p>
        </p:txBody>
      </p:sp>
    </p:spTree>
    <p:extLst>
      <p:ext uri="{BB962C8B-B14F-4D97-AF65-F5344CB8AC3E}">
        <p14:creationId xmlns:p14="http://schemas.microsoft.com/office/powerpoint/2010/main" val="1512251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personen inte får i sig tillräckligt med protein och d vitamin så förbrukar kroppen sina egna resurser vid träning. Benmärg,</a:t>
            </a:r>
            <a:r>
              <a:rPr lang="sv-SE" baseline="0" dirty="0"/>
              <a:t> muskel och fett.</a:t>
            </a:r>
          </a:p>
        </p:txBody>
      </p:sp>
      <p:sp>
        <p:nvSpPr>
          <p:cNvPr id="4" name="Platshållare för bildnummer 3"/>
          <p:cNvSpPr>
            <a:spLocks noGrp="1"/>
          </p:cNvSpPr>
          <p:nvPr>
            <p:ph type="sldNum" sz="quarter" idx="10"/>
          </p:nvPr>
        </p:nvSpPr>
        <p:spPr/>
        <p:txBody>
          <a:bodyPr/>
          <a:lstStyle/>
          <a:p>
            <a:fld id="{5FC23F47-4373-4E02-9F84-BB91BB82C60F}" type="slidenum">
              <a:rPr lang="sv-SE" smtClean="0"/>
              <a:t>9</a:t>
            </a:fld>
            <a:endParaRPr lang="sv-SE"/>
          </a:p>
        </p:txBody>
      </p:sp>
    </p:spTree>
    <p:extLst>
      <p:ext uri="{BB962C8B-B14F-4D97-AF65-F5344CB8AC3E}">
        <p14:creationId xmlns:p14="http://schemas.microsoft.com/office/powerpoint/2010/main" val="215713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10</a:t>
            </a:fld>
            <a:endParaRPr lang="sv-SE"/>
          </a:p>
        </p:txBody>
      </p:sp>
    </p:spTree>
    <p:extLst>
      <p:ext uri="{BB962C8B-B14F-4D97-AF65-F5344CB8AC3E}">
        <p14:creationId xmlns:p14="http://schemas.microsoft.com/office/powerpoint/2010/main" val="18433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a:t>
            </a:r>
            <a:r>
              <a:rPr lang="sv-SE" baseline="0" dirty="0"/>
              <a:t> äldre äter mer sällan och mindre portioner är det viktigt att tänka på näringsinnehållet i den mat man äter. D-vitamin och protein är en förutsättning för att muskelmassan ska bestå och kunna öka genom träning. Om vi tittar på hur mycket protein en äldre person behöver varje dag så ställer jag mig frågan ”hur många av oss äter 25köttbullar vid varje måltid”? Men det går att få till proteinintaget med enkla medel. Det kan handla om ett extra ägg i sockerkakan eller att se till att pålägget på smörgåsen är proteinrikt. Sedan finns det livsmedel som är berikade med </a:t>
            </a:r>
            <a:r>
              <a:rPr lang="sv-SE" baseline="0" dirty="0" err="1"/>
              <a:t>d-vitamin</a:t>
            </a:r>
            <a:r>
              <a:rPr lang="sv-SE" baseline="0" dirty="0"/>
              <a:t>, tex mellanprodukter.</a:t>
            </a:r>
            <a:endParaRPr lang="sv-SE" dirty="0"/>
          </a:p>
        </p:txBody>
      </p:sp>
      <p:sp>
        <p:nvSpPr>
          <p:cNvPr id="4" name="Platshållare för bildnummer 3"/>
          <p:cNvSpPr>
            <a:spLocks noGrp="1"/>
          </p:cNvSpPr>
          <p:nvPr>
            <p:ph type="sldNum" sz="quarter" idx="10"/>
          </p:nvPr>
        </p:nvSpPr>
        <p:spPr/>
        <p:txBody>
          <a:bodyPr/>
          <a:lstStyle/>
          <a:p>
            <a:fld id="{5FC23F47-4373-4E02-9F84-BB91BB82C60F}" type="slidenum">
              <a:rPr lang="sv-SE" smtClean="0"/>
              <a:t>11</a:t>
            </a:fld>
            <a:endParaRPr lang="sv-SE"/>
          </a:p>
        </p:txBody>
      </p:sp>
    </p:spTree>
    <p:extLst>
      <p:ext uri="{BB962C8B-B14F-4D97-AF65-F5344CB8AC3E}">
        <p14:creationId xmlns:p14="http://schemas.microsoft.com/office/powerpoint/2010/main" val="33096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477DEB3-419D-4628-A612-C0D6B8C47CE2}" type="datetimeFigureOut">
              <a:rPr lang="sv-SE" smtClean="0"/>
              <a:t>2017-12-20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1120504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77DEB3-419D-4628-A612-C0D6B8C47CE2}" type="datetimeFigureOut">
              <a:rPr lang="sv-SE" smtClean="0"/>
              <a:t>2017-12-20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404889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77DEB3-419D-4628-A612-C0D6B8C47CE2}" type="datetimeFigureOut">
              <a:rPr lang="sv-SE" smtClean="0"/>
              <a:t>2017-12-20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255229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477DEB3-419D-4628-A612-C0D6B8C47CE2}" type="datetimeFigureOut">
              <a:rPr lang="sv-SE" smtClean="0"/>
              <a:t>2017-12-20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3200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477DEB3-419D-4628-A612-C0D6B8C47CE2}" type="datetimeFigureOut">
              <a:rPr lang="sv-SE" smtClean="0"/>
              <a:t>2017-12-20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377927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477DEB3-419D-4628-A612-C0D6B8C47CE2}" type="datetimeFigureOut">
              <a:rPr lang="sv-SE" smtClean="0"/>
              <a:t>2017-12-20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369371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477DEB3-419D-4628-A612-C0D6B8C47CE2}" type="datetimeFigureOut">
              <a:rPr lang="sv-SE" smtClean="0"/>
              <a:t>2017-12-20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4219477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477DEB3-419D-4628-A612-C0D6B8C47CE2}" type="datetimeFigureOut">
              <a:rPr lang="sv-SE" smtClean="0"/>
              <a:t>2017-12-20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244607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477DEB3-419D-4628-A612-C0D6B8C47CE2}" type="datetimeFigureOut">
              <a:rPr lang="sv-SE" smtClean="0"/>
              <a:t>2017-12-20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34283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477DEB3-419D-4628-A612-C0D6B8C47CE2}" type="datetimeFigureOut">
              <a:rPr lang="sv-SE" smtClean="0"/>
              <a:t>2017-12-20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3910750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477DEB3-419D-4628-A612-C0D6B8C47CE2}" type="datetimeFigureOut">
              <a:rPr lang="sv-SE" smtClean="0"/>
              <a:t>2017-12-20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BF779D1-92EB-4F9D-B8FE-27C224F9F6C1}" type="slidenum">
              <a:rPr lang="sv-SE" smtClean="0"/>
              <a:t>‹#›</a:t>
            </a:fld>
            <a:endParaRPr lang="sv-SE"/>
          </a:p>
        </p:txBody>
      </p:sp>
    </p:spTree>
    <p:extLst>
      <p:ext uri="{BB962C8B-B14F-4D97-AF65-F5344CB8AC3E}">
        <p14:creationId xmlns:p14="http://schemas.microsoft.com/office/powerpoint/2010/main" val="127391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7DEB3-419D-4628-A612-C0D6B8C47CE2}" type="datetimeFigureOut">
              <a:rPr lang="sv-SE" smtClean="0"/>
              <a:t>2017-12-20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779D1-92EB-4F9D-B8FE-27C224F9F6C1}" type="slidenum">
              <a:rPr lang="sv-SE" smtClean="0"/>
              <a:t>‹#›</a:t>
            </a:fld>
            <a:endParaRPr lang="sv-SE"/>
          </a:p>
        </p:txBody>
      </p:sp>
    </p:spTree>
    <p:extLst>
      <p:ext uri="{BB962C8B-B14F-4D97-AF65-F5344CB8AC3E}">
        <p14:creationId xmlns:p14="http://schemas.microsoft.com/office/powerpoint/2010/main" val="449449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036738" y="215900"/>
            <a:ext cx="6622504" cy="1470025"/>
          </a:xfrm>
        </p:spPr>
        <p:txBody>
          <a:bodyPr/>
          <a:lstStyle/>
          <a:p>
            <a:r>
              <a:rPr lang="sv-SE" altLang="sv-SE" dirty="0">
                <a:solidFill>
                  <a:schemeClr val="accent2"/>
                </a:solidFill>
              </a:rPr>
              <a:t>Fallolyckor och Fallskador</a:t>
            </a:r>
            <a:endParaRPr lang="sv-SE" dirty="0">
              <a:solidFill>
                <a:schemeClr val="accent2"/>
              </a:solidFill>
            </a:endParaRPr>
          </a:p>
        </p:txBody>
      </p:sp>
      <p:grpSp>
        <p:nvGrpSpPr>
          <p:cNvPr id="4" name="Grupp 7"/>
          <p:cNvGrpSpPr>
            <a:grpSpLocks/>
          </p:cNvGrpSpPr>
          <p:nvPr/>
        </p:nvGrpSpPr>
        <p:grpSpPr bwMode="auto">
          <a:xfrm>
            <a:off x="395288" y="0"/>
            <a:ext cx="1081087" cy="6888163"/>
            <a:chOff x="2195736" y="0"/>
            <a:chExt cx="1080120" cy="6887588"/>
          </a:xfrm>
        </p:grpSpPr>
        <p:sp>
          <p:nvSpPr>
            <p:cNvPr id="5" name="Rektangel 4"/>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Rektangel 6"/>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8" name="Rektangel 7"/>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9" name="Rektangel 8"/>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10"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Platshållare för text 2"/>
          <p:cNvSpPr>
            <a:spLocks noGrp="1"/>
          </p:cNvSpPr>
          <p:nvPr>
            <p:ph type="subTitle" idx="1"/>
          </p:nvPr>
        </p:nvSpPr>
        <p:spPr bwMode="auto">
          <a:xfrm>
            <a:off x="1979613" y="2276475"/>
            <a:ext cx="6400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sv-SE" altLang="sv-SE" dirty="0"/>
          </a:p>
          <a:p>
            <a:pPr lvl="0"/>
            <a:endParaRPr lang="sv-SE" altLang="sv-SE" dirty="0"/>
          </a:p>
          <a:p>
            <a:pPr lvl="0"/>
            <a:endParaRPr lang="sv-SE" altLang="sv-SE" dirty="0"/>
          </a:p>
          <a:p>
            <a:pPr lvl="0"/>
            <a:endParaRPr lang="sv-SE" altLang="sv-SE" dirty="0"/>
          </a:p>
        </p:txBody>
      </p:sp>
      <p:pic>
        <p:nvPicPr>
          <p:cNvPr id="12" name="Picture 13" descr="C:\Users\slu15\Desktop\0009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72816"/>
            <a:ext cx="2897176" cy="4352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Users\slu15\Desktop\0010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772816"/>
            <a:ext cx="3207105" cy="2134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slu15\Desktop\00108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005064"/>
            <a:ext cx="3207105" cy="21298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C:\Users\SEK11\Desktop\Logg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33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7"/>
          <p:cNvGrpSpPr>
            <a:grpSpLocks/>
          </p:cNvGrpSpPr>
          <p:nvPr/>
        </p:nvGrpSpPr>
        <p:grpSpPr bwMode="auto">
          <a:xfrm>
            <a:off x="395288" y="0"/>
            <a:ext cx="1081087" cy="6888163"/>
            <a:chOff x="2195736" y="0"/>
            <a:chExt cx="1080120" cy="6887588"/>
          </a:xfrm>
        </p:grpSpPr>
        <p:sp>
          <p:nvSpPr>
            <p:cNvPr id="4" name="Rektangel 3"/>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7" name="Rektangel 6"/>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8" name="Rektangel 7"/>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9"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7157" y="2060848"/>
            <a:ext cx="4377415" cy="3577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ruta 11"/>
          <p:cNvSpPr txBox="1"/>
          <p:nvPr/>
        </p:nvSpPr>
        <p:spPr>
          <a:xfrm>
            <a:off x="1576131" y="478746"/>
            <a:ext cx="7488832" cy="1723549"/>
          </a:xfrm>
          <a:prstGeom prst="rect">
            <a:avLst/>
          </a:prstGeom>
          <a:noFill/>
        </p:spPr>
        <p:txBody>
          <a:bodyPr wrap="square" rtlCol="0">
            <a:spAutoFit/>
          </a:bodyPr>
          <a:lstStyle/>
          <a:p>
            <a:pPr algn="ctr"/>
            <a:r>
              <a:rPr lang="sv-SE" sz="4400" dirty="0">
                <a:solidFill>
                  <a:schemeClr val="accent2"/>
                </a:solidFill>
                <a:latin typeface="+mj-lt"/>
                <a:ea typeface="+mj-ea"/>
                <a:cs typeface="+mj-cs"/>
              </a:rPr>
              <a:t>Fotledsrörlighet</a:t>
            </a:r>
            <a:r>
              <a:rPr lang="sv-SE" sz="2800" b="1" dirty="0">
                <a:solidFill>
                  <a:schemeClr val="accent2"/>
                </a:solidFill>
              </a:rPr>
              <a:t> </a:t>
            </a:r>
          </a:p>
          <a:p>
            <a:pPr algn="ctr"/>
            <a:r>
              <a:rPr lang="sv-SE" sz="4400" dirty="0">
                <a:solidFill>
                  <a:schemeClr val="accent2"/>
                </a:solidFill>
                <a:latin typeface="+mj-lt"/>
                <a:ea typeface="+mj-ea"/>
                <a:cs typeface="+mj-cs"/>
              </a:rPr>
              <a:t>och styrka i lårmuskeln</a:t>
            </a:r>
          </a:p>
          <a:p>
            <a:endParaRPr lang="sv-SE" dirty="0"/>
          </a:p>
        </p:txBody>
      </p:sp>
      <p:pic>
        <p:nvPicPr>
          <p:cNvPr id="2" name="Bildobjekt 1"/>
          <p:cNvPicPr>
            <a:picLocks noChangeAspect="1"/>
          </p:cNvPicPr>
          <p:nvPr/>
        </p:nvPicPr>
        <p:blipFill>
          <a:blip r:embed="rId6"/>
          <a:stretch>
            <a:fillRect/>
          </a:stretch>
        </p:blipFill>
        <p:spPr>
          <a:xfrm>
            <a:off x="1951964" y="3058124"/>
            <a:ext cx="1769604" cy="2323358"/>
          </a:xfrm>
          <a:prstGeom prst="rect">
            <a:avLst/>
          </a:prstGeom>
        </p:spPr>
      </p:pic>
    </p:spTree>
    <p:extLst>
      <p:ext uri="{BB962C8B-B14F-4D97-AF65-F5344CB8AC3E}">
        <p14:creationId xmlns:p14="http://schemas.microsoft.com/office/powerpoint/2010/main" val="99375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2051720" y="3645024"/>
            <a:ext cx="6768752" cy="369332"/>
          </a:xfrm>
          <a:prstGeom prst="rect">
            <a:avLst/>
          </a:prstGeom>
          <a:noFill/>
        </p:spPr>
        <p:txBody>
          <a:bodyPr wrap="square" numCol="1" rtlCol="0">
            <a:spAutoFit/>
          </a:bodyPr>
          <a:lstStyle/>
          <a:p>
            <a:pPr algn="ctr"/>
            <a:r>
              <a:rPr lang="sv-SE" dirty="0"/>
              <a:t> </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2523336"/>
            <a:ext cx="5256584" cy="421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ruta 16"/>
          <p:cNvSpPr txBox="1"/>
          <p:nvPr/>
        </p:nvSpPr>
        <p:spPr>
          <a:xfrm>
            <a:off x="7252496" y="4293096"/>
            <a:ext cx="1512168" cy="646331"/>
          </a:xfrm>
          <a:prstGeom prst="rect">
            <a:avLst/>
          </a:prstGeom>
          <a:noFill/>
          <a:ln>
            <a:solidFill>
              <a:srgbClr val="C00000"/>
            </a:solidFill>
          </a:ln>
        </p:spPr>
        <p:txBody>
          <a:bodyPr wrap="square" rtlCol="0">
            <a:spAutoFit/>
          </a:bodyPr>
          <a:lstStyle/>
          <a:p>
            <a:r>
              <a:rPr lang="sv-SE" dirty="0"/>
              <a:t>60kg = 66g protein/dag</a:t>
            </a:r>
          </a:p>
        </p:txBody>
      </p:sp>
      <p:pic>
        <p:nvPicPr>
          <p:cNvPr id="1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878235"/>
            <a:ext cx="1924752" cy="147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425" y="983692"/>
            <a:ext cx="5089575" cy="143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ruta 19"/>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Vilka näringsämnen är viktiga?</a:t>
            </a:r>
          </a:p>
          <a:p>
            <a:endParaRPr lang="sv-SE" dirty="0"/>
          </a:p>
        </p:txBody>
      </p:sp>
      <p:sp>
        <p:nvSpPr>
          <p:cNvPr id="10" name="Ellips 9"/>
          <p:cNvSpPr/>
          <p:nvPr/>
        </p:nvSpPr>
        <p:spPr>
          <a:xfrm>
            <a:off x="5796136" y="2996952"/>
            <a:ext cx="1332148" cy="101740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9445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D-vitamin och protein i maten?</a:t>
            </a:r>
          </a:p>
          <a:p>
            <a:endParaRPr lang="sv-SE" dirty="0"/>
          </a:p>
        </p:txBody>
      </p:sp>
      <p:sp>
        <p:nvSpPr>
          <p:cNvPr id="10" name="textruta 9"/>
          <p:cNvSpPr txBox="1"/>
          <p:nvPr/>
        </p:nvSpPr>
        <p:spPr>
          <a:xfrm>
            <a:off x="3910716" y="942975"/>
            <a:ext cx="4693732" cy="5078313"/>
          </a:xfrm>
          <a:prstGeom prst="rect">
            <a:avLst/>
          </a:prstGeom>
          <a:noFill/>
        </p:spPr>
        <p:txBody>
          <a:bodyPr wrap="square" rtlCol="0">
            <a:spAutoFit/>
          </a:bodyPr>
          <a:lstStyle/>
          <a:p>
            <a:r>
              <a:rPr lang="sv-SE" b="1" dirty="0"/>
              <a:t>Livsmedel som är rika på Protein</a:t>
            </a:r>
          </a:p>
          <a:p>
            <a:pPr marL="285750" indent="-285750">
              <a:buFont typeface="Arial" panose="020B0604020202020204" pitchFamily="34" charset="0"/>
              <a:buChar char="•"/>
            </a:pPr>
            <a:r>
              <a:rPr lang="sv-SE" b="1" dirty="0"/>
              <a:t>Kött</a:t>
            </a:r>
          </a:p>
          <a:p>
            <a:pPr marL="285750" indent="-285750">
              <a:buFont typeface="Arial" panose="020B0604020202020204" pitchFamily="34" charset="0"/>
              <a:buChar char="•"/>
            </a:pPr>
            <a:r>
              <a:rPr lang="sv-SE" b="1" dirty="0"/>
              <a:t>Fisk</a:t>
            </a:r>
          </a:p>
          <a:p>
            <a:pPr marL="285750" indent="-285750">
              <a:buFont typeface="Arial" panose="020B0604020202020204" pitchFamily="34" charset="0"/>
              <a:buChar char="•"/>
            </a:pPr>
            <a:r>
              <a:rPr lang="sv-SE" b="1" dirty="0"/>
              <a:t>Ägg</a:t>
            </a:r>
          </a:p>
          <a:p>
            <a:pPr marL="285750" indent="-285750">
              <a:buFont typeface="Arial" panose="020B0604020202020204" pitchFamily="34" charset="0"/>
              <a:buChar char="•"/>
            </a:pPr>
            <a:r>
              <a:rPr lang="sv-SE" b="1" dirty="0"/>
              <a:t>Mjölkprodukter</a:t>
            </a:r>
          </a:p>
          <a:p>
            <a:pPr marL="285750" indent="-285750">
              <a:buFont typeface="Arial" panose="020B0604020202020204" pitchFamily="34" charset="0"/>
              <a:buChar char="•"/>
            </a:pPr>
            <a:r>
              <a:rPr lang="sv-SE" b="1" dirty="0"/>
              <a:t>Spannmål</a:t>
            </a:r>
          </a:p>
          <a:p>
            <a:pPr marL="285750" indent="-285750">
              <a:buFont typeface="Arial" panose="020B0604020202020204" pitchFamily="34" charset="0"/>
              <a:buChar char="•"/>
            </a:pPr>
            <a:r>
              <a:rPr lang="sv-SE" b="1" dirty="0"/>
              <a:t>Baljväxter som ärter, bönor och linser.</a:t>
            </a:r>
          </a:p>
          <a:p>
            <a:r>
              <a:rPr lang="sv-SE" b="1" dirty="0"/>
              <a:t> </a:t>
            </a:r>
          </a:p>
          <a:p>
            <a:r>
              <a:rPr lang="sv-SE" b="1" dirty="0"/>
              <a:t> Livsmedel som är rika på D-vitamin</a:t>
            </a:r>
          </a:p>
          <a:p>
            <a:pPr marL="285750" indent="-285750">
              <a:buFont typeface="Arial" panose="020B0604020202020204" pitchFamily="34" charset="0"/>
              <a:buChar char="•"/>
            </a:pPr>
            <a:r>
              <a:rPr lang="sv-SE" b="1" dirty="0"/>
              <a:t>Fisk. tex lax, sill, makrill </a:t>
            </a:r>
          </a:p>
          <a:p>
            <a:pPr marL="285750" indent="-285750">
              <a:buFont typeface="Arial" panose="020B0604020202020204" pitchFamily="34" charset="0"/>
              <a:buChar char="•"/>
            </a:pPr>
            <a:r>
              <a:rPr lang="sv-SE" b="1" dirty="0"/>
              <a:t>Mjölkprodukter berikade med D-vitamin</a:t>
            </a:r>
          </a:p>
          <a:p>
            <a:pPr marL="285750" indent="-285750">
              <a:buFont typeface="Arial" panose="020B0604020202020204" pitchFamily="34" charset="0"/>
              <a:buChar char="•"/>
            </a:pPr>
            <a:r>
              <a:rPr lang="sv-SE" b="1" dirty="0"/>
              <a:t>matfettsblandningar berikade med D- vitamin</a:t>
            </a:r>
          </a:p>
          <a:p>
            <a:pPr marL="285750" indent="-285750">
              <a:buFont typeface="Arial" panose="020B0604020202020204" pitchFamily="34" charset="0"/>
              <a:buChar char="•"/>
            </a:pPr>
            <a:r>
              <a:rPr lang="sv-SE" b="1" dirty="0"/>
              <a:t>Ägg</a:t>
            </a:r>
          </a:p>
          <a:p>
            <a:pPr marL="285750" indent="-285750">
              <a:buFont typeface="Arial" panose="020B0604020202020204" pitchFamily="34" charset="0"/>
              <a:buChar char="•"/>
            </a:pPr>
            <a:r>
              <a:rPr lang="sv-SE" b="1" dirty="0"/>
              <a:t>Kött innehåller också en del vitamin D.</a:t>
            </a:r>
          </a:p>
          <a:p>
            <a:endParaRPr lang="sv-SE" dirty="0"/>
          </a:p>
          <a:p>
            <a:pPr algn="ctr"/>
            <a:r>
              <a:rPr lang="sv-SE" b="1" dirty="0">
                <a:solidFill>
                  <a:schemeClr val="accent3">
                    <a:lumMod val="50000"/>
                  </a:schemeClr>
                </a:solidFill>
              </a:rPr>
              <a:t>Vitamin D får vi också från Solen </a:t>
            </a:r>
          </a:p>
          <a:p>
            <a:pPr algn="ctr"/>
            <a:r>
              <a:rPr lang="sv-SE" b="1" dirty="0">
                <a:solidFill>
                  <a:schemeClr val="accent3">
                    <a:lumMod val="50000"/>
                  </a:schemeClr>
                </a:solidFill>
              </a:rPr>
              <a:t>under sommaren </a:t>
            </a:r>
          </a:p>
        </p:txBody>
      </p:sp>
      <p:pic>
        <p:nvPicPr>
          <p:cNvPr id="12" name="Bildobjekt 11"/>
          <p:cNvPicPr>
            <a:picLocks noChangeAspect="1"/>
          </p:cNvPicPr>
          <p:nvPr/>
        </p:nvPicPr>
        <p:blipFill>
          <a:blip r:embed="rId5"/>
          <a:stretch>
            <a:fillRect/>
          </a:stretch>
        </p:blipFill>
        <p:spPr>
          <a:xfrm>
            <a:off x="1647192" y="1071231"/>
            <a:ext cx="1857375" cy="1771650"/>
          </a:xfrm>
          <a:prstGeom prst="rect">
            <a:avLst/>
          </a:prstGeom>
        </p:spPr>
      </p:pic>
      <p:pic>
        <p:nvPicPr>
          <p:cNvPr id="13" name="Bildobjekt 12"/>
          <p:cNvPicPr>
            <a:picLocks noChangeAspect="1"/>
          </p:cNvPicPr>
          <p:nvPr/>
        </p:nvPicPr>
        <p:blipFill>
          <a:blip r:embed="rId6"/>
          <a:stretch>
            <a:fillRect/>
          </a:stretch>
        </p:blipFill>
        <p:spPr>
          <a:xfrm>
            <a:off x="1569595" y="5159077"/>
            <a:ext cx="2247900" cy="1438275"/>
          </a:xfrm>
          <a:prstGeom prst="rect">
            <a:avLst/>
          </a:prstGeom>
        </p:spPr>
      </p:pic>
      <p:pic>
        <p:nvPicPr>
          <p:cNvPr id="14" name="Bildobjekt 13"/>
          <p:cNvPicPr>
            <a:picLocks noChangeAspect="1"/>
          </p:cNvPicPr>
          <p:nvPr/>
        </p:nvPicPr>
        <p:blipFill>
          <a:blip r:embed="rId7"/>
          <a:stretch>
            <a:fillRect/>
          </a:stretch>
        </p:blipFill>
        <p:spPr>
          <a:xfrm>
            <a:off x="1569595" y="3016459"/>
            <a:ext cx="2161323" cy="1862898"/>
          </a:xfrm>
          <a:prstGeom prst="rect">
            <a:avLst/>
          </a:prstGeom>
        </p:spPr>
      </p:pic>
    </p:spTree>
    <p:extLst>
      <p:ext uri="{BB962C8B-B14F-4D97-AF65-F5344CB8AC3E}">
        <p14:creationId xmlns:p14="http://schemas.microsoft.com/office/powerpoint/2010/main" val="313598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1603049" y="117693"/>
            <a:ext cx="7344816" cy="6294031"/>
          </a:xfrm>
          <a:prstGeom prst="rect">
            <a:avLst/>
          </a:prstGeom>
        </p:spPr>
        <p:txBody>
          <a:bodyPr wrap="square">
            <a:spAutoFit/>
          </a:bodyPr>
          <a:lstStyle/>
          <a:p>
            <a:pPr algn="ctr"/>
            <a:endParaRPr lang="sv-SE" sz="2000" b="1" dirty="0"/>
          </a:p>
          <a:p>
            <a:pPr algn="ctr"/>
            <a:endParaRPr lang="sv-SE" sz="2000" b="1" dirty="0"/>
          </a:p>
          <a:p>
            <a:pPr algn="ctr"/>
            <a:endParaRPr lang="sv-SE" sz="2000" b="1" dirty="0"/>
          </a:p>
          <a:p>
            <a:pPr algn="ctr"/>
            <a:r>
              <a:rPr lang="sv-SE" sz="2000" b="1" dirty="0">
                <a:solidFill>
                  <a:schemeClr val="accent2"/>
                </a:solidFill>
              </a:rPr>
              <a:t>Det är statistiskt säkerställt att</a:t>
            </a:r>
          </a:p>
          <a:p>
            <a:pPr algn="ctr"/>
            <a:endParaRPr lang="sv-SE" dirty="0"/>
          </a:p>
          <a:p>
            <a:pPr lvl="0" algn="ctr"/>
            <a:endParaRPr lang="sv-SE" sz="1700" dirty="0"/>
          </a:p>
          <a:p>
            <a:pPr lvl="0" algn="ctr"/>
            <a:r>
              <a:rPr lang="sv-SE" b="1" dirty="0"/>
              <a:t>Träning minskar antalet fall</a:t>
            </a:r>
          </a:p>
          <a:p>
            <a:pPr lvl="0" algn="ctr"/>
            <a:endParaRPr lang="sv-SE" b="1" dirty="0"/>
          </a:p>
          <a:p>
            <a:pPr lvl="0" algn="ctr"/>
            <a:r>
              <a:rPr lang="sv-SE" b="1" dirty="0"/>
              <a:t>Lugnande läkemedel </a:t>
            </a:r>
            <a:r>
              <a:rPr lang="sv-SE" b="1" i="1" dirty="0"/>
              <a:t>ökar</a:t>
            </a:r>
            <a:r>
              <a:rPr lang="sv-SE" b="1" dirty="0"/>
              <a:t> risken för fall</a:t>
            </a:r>
          </a:p>
          <a:p>
            <a:pPr lvl="0" algn="ctr"/>
            <a:endParaRPr lang="sv-SE" b="1" dirty="0"/>
          </a:p>
          <a:p>
            <a:pPr lvl="0" algn="ctr"/>
            <a:r>
              <a:rPr lang="sv-SE" b="1" dirty="0"/>
              <a:t>Att förändring i hemmiljö minskar fallrisken (20%)</a:t>
            </a:r>
          </a:p>
          <a:p>
            <a:pPr lvl="0" algn="ctr"/>
            <a:endParaRPr lang="sv-SE" b="1" dirty="0"/>
          </a:p>
          <a:p>
            <a:pPr lvl="0" algn="ctr"/>
            <a:r>
              <a:rPr lang="sv-SE" b="1" dirty="0"/>
              <a:t>Att multifaktoriella åtgärder (temarbete) minskar fall (30-60%)</a:t>
            </a:r>
          </a:p>
          <a:p>
            <a:pPr lvl="0" algn="ctr"/>
            <a:endParaRPr lang="sv-SE" b="1" dirty="0"/>
          </a:p>
          <a:p>
            <a:pPr algn="ctr"/>
            <a:r>
              <a:rPr lang="sv-SE" b="1" dirty="0"/>
              <a:t>Vid ishalka minskar broddar under skorna risken för fall</a:t>
            </a:r>
          </a:p>
          <a:p>
            <a:pPr lvl="0"/>
            <a:endParaRPr lang="sv-SE" b="1" dirty="0"/>
          </a:p>
          <a:p>
            <a:pPr algn="ctr"/>
            <a:r>
              <a:rPr lang="sv-SE" b="1" dirty="0"/>
              <a:t>Att evenemang där äldre själva kan prova på olika aktiviteter </a:t>
            </a:r>
            <a:br>
              <a:rPr lang="sv-SE" b="1" dirty="0"/>
            </a:br>
            <a:r>
              <a:rPr lang="sv-SE" b="1" dirty="0"/>
              <a:t>uppmuntrar äldre till att fortsätta aktivera sig</a:t>
            </a:r>
          </a:p>
          <a:p>
            <a:pPr algn="ctr"/>
            <a:endParaRPr lang="sv-SE" b="1" dirty="0"/>
          </a:p>
          <a:p>
            <a:pPr algn="ctr"/>
            <a:r>
              <a:rPr lang="sv-SE" b="1" dirty="0"/>
              <a:t>Fallskadorna minskade i de kommuner som utbildade sin personal och medborgarna, men inte i jämförelsekommunerna</a:t>
            </a:r>
          </a:p>
          <a:p>
            <a:pPr algn="ctr"/>
            <a:endParaRPr lang="sv-SE" dirty="0"/>
          </a:p>
        </p:txBody>
      </p:sp>
      <p:sp>
        <p:nvSpPr>
          <p:cNvPr id="12" name="textruta 11"/>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EVIDENS</a:t>
            </a:r>
          </a:p>
          <a:p>
            <a:endParaRPr lang="sv-SE" dirty="0"/>
          </a:p>
        </p:txBody>
      </p:sp>
    </p:spTree>
    <p:extLst>
      <p:ext uri="{BB962C8B-B14F-4D97-AF65-F5344CB8AC3E}">
        <p14:creationId xmlns:p14="http://schemas.microsoft.com/office/powerpoint/2010/main" val="357780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1603049" y="117693"/>
            <a:ext cx="7344816" cy="677108"/>
          </a:xfrm>
          <a:prstGeom prst="rect">
            <a:avLst/>
          </a:prstGeom>
        </p:spPr>
        <p:txBody>
          <a:bodyPr wrap="square">
            <a:spAutoFit/>
          </a:bodyPr>
          <a:lstStyle/>
          <a:p>
            <a:pPr algn="ctr"/>
            <a:endParaRPr lang="sv-SE" sz="2000" b="1" dirty="0"/>
          </a:p>
          <a:p>
            <a:pPr algn="ctr"/>
            <a:endParaRPr lang="sv-SE" dirty="0"/>
          </a:p>
        </p:txBody>
      </p:sp>
      <p:sp>
        <p:nvSpPr>
          <p:cNvPr id="12" name="textruta 11"/>
          <p:cNvSpPr txBox="1"/>
          <p:nvPr/>
        </p:nvSpPr>
        <p:spPr>
          <a:xfrm>
            <a:off x="1476375" y="180509"/>
            <a:ext cx="7488832" cy="2185214"/>
          </a:xfrm>
          <a:prstGeom prst="rect">
            <a:avLst/>
          </a:prstGeom>
          <a:noFill/>
        </p:spPr>
        <p:txBody>
          <a:bodyPr wrap="square" rtlCol="0">
            <a:spAutoFit/>
          </a:bodyPr>
          <a:lstStyle/>
          <a:p>
            <a:pPr algn="ctr"/>
            <a:r>
              <a:rPr lang="sv-SE" sz="4400" dirty="0">
                <a:solidFill>
                  <a:schemeClr val="accent2"/>
                </a:solidFill>
                <a:latin typeface="+mj-lt"/>
                <a:ea typeface="+mj-ea"/>
                <a:cs typeface="+mj-cs"/>
              </a:rPr>
              <a:t>Verksamhetsplan 2018-2020</a:t>
            </a:r>
          </a:p>
          <a:p>
            <a:pPr algn="ctr"/>
            <a:endParaRPr lang="sv-SE" sz="2800" b="1" dirty="0">
              <a:solidFill>
                <a:schemeClr val="accent2"/>
              </a:solidFill>
            </a:endParaRPr>
          </a:p>
          <a:p>
            <a:pPr algn="ctr"/>
            <a:r>
              <a:rPr lang="sv-SE" b="1" dirty="0">
                <a:solidFill>
                  <a:schemeClr val="accent2"/>
                </a:solidFill>
              </a:rPr>
              <a:t>MINSKA ANDELEN  ÄLDRE SOM SKADAR SIG TILL FÖLJD AV FALLOLYCKOR</a:t>
            </a:r>
          </a:p>
          <a:p>
            <a:pPr algn="ctr"/>
            <a:endParaRPr lang="sv-SE" sz="2800" b="1" dirty="0">
              <a:solidFill>
                <a:schemeClr val="accent2"/>
              </a:solidFill>
            </a:endParaRPr>
          </a:p>
          <a:p>
            <a:endParaRPr lang="sv-SE" dirty="0"/>
          </a:p>
        </p:txBody>
      </p:sp>
      <p:sp>
        <p:nvSpPr>
          <p:cNvPr id="13" name="Rektangel 12"/>
          <p:cNvSpPr/>
          <p:nvPr/>
        </p:nvSpPr>
        <p:spPr>
          <a:xfrm>
            <a:off x="1763688" y="1762938"/>
            <a:ext cx="7128792" cy="4524315"/>
          </a:xfrm>
          <a:prstGeom prst="rect">
            <a:avLst/>
          </a:prstGeom>
        </p:spPr>
        <p:txBody>
          <a:bodyPr wrap="square">
            <a:spAutoFit/>
          </a:bodyPr>
          <a:lstStyle/>
          <a:p>
            <a:pPr algn="ctr"/>
            <a:endParaRPr lang="sv-SE" dirty="0"/>
          </a:p>
          <a:p>
            <a:pPr marL="285750" indent="-285750">
              <a:buFont typeface="Arial" panose="020B0604020202020204" pitchFamily="34" charset="0"/>
              <a:buChar char="•"/>
            </a:pPr>
            <a:r>
              <a:rPr lang="sv-SE" dirty="0"/>
              <a:t>Ge information till medborgare för att öka kunskapen om fallrisker och fallförebyggande åtgärder</a:t>
            </a:r>
            <a:br>
              <a:rPr lang="sv-SE" dirty="0"/>
            </a:br>
            <a:endParaRPr lang="sv-SE" dirty="0"/>
          </a:p>
          <a:p>
            <a:pPr marL="285750" indent="-285750">
              <a:buFont typeface="Arial" panose="020B0604020202020204" pitchFamily="34" charset="0"/>
              <a:buChar char="•"/>
            </a:pPr>
            <a:r>
              <a:rPr lang="sv-SE" dirty="0"/>
              <a:t>Ge utbildning till samtlig personal som arbetar i omvårdnadsförvaltningen samt ge stöd i det fallförebyggande arbetet</a:t>
            </a:r>
            <a:br>
              <a:rPr lang="sv-SE" dirty="0"/>
            </a:br>
            <a:endParaRPr lang="sv-SE" dirty="0"/>
          </a:p>
          <a:p>
            <a:pPr marL="285750" indent="-285750">
              <a:buFont typeface="Arial" panose="020B0604020202020204" pitchFamily="34" charset="0"/>
              <a:buChar char="•"/>
            </a:pPr>
            <a:r>
              <a:rPr lang="sv-SE" dirty="0"/>
              <a:t>Utforma koncept som möjliggör att alla Falu Kommuns invånare (över 80 år) erbjuds ett kostnadsfritt </a:t>
            </a:r>
            <a:r>
              <a:rPr lang="sv-SE" b="1" dirty="0"/>
              <a:t>fallförebyggande</a:t>
            </a:r>
            <a:r>
              <a:rPr lang="sv-SE" dirty="0"/>
              <a:t> hembesök utfört av arbetsterapeut, som är grundat på teambaserade åtgärder</a:t>
            </a:r>
            <a:br>
              <a:rPr lang="sv-SE" dirty="0"/>
            </a:br>
            <a:endParaRPr lang="sv-SE" dirty="0"/>
          </a:p>
          <a:p>
            <a:pPr marL="285750" indent="-285750">
              <a:buFont typeface="Arial" panose="020B0604020202020204" pitchFamily="34" charset="0"/>
              <a:buChar char="•"/>
            </a:pPr>
            <a:r>
              <a:rPr lang="sv-SE" dirty="0"/>
              <a:t>Öka samarbetet mellan olika yrkesgrupper </a:t>
            </a:r>
            <a:br>
              <a:rPr lang="sv-SE" dirty="0"/>
            </a:br>
            <a:endParaRPr lang="sv-SE" dirty="0"/>
          </a:p>
          <a:p>
            <a:pPr marL="285750" indent="-285750">
              <a:buFont typeface="Arial" panose="020B0604020202020204" pitchFamily="34" charset="0"/>
              <a:buChar char="•"/>
            </a:pPr>
            <a:r>
              <a:rPr lang="sv-SE" dirty="0"/>
              <a:t>Öka samarbetet med andra instanser och förvaltningar för att uppnå ett genomgående fallförebyggande synsätt i Falun </a:t>
            </a:r>
            <a:br>
              <a:rPr lang="sv-SE" dirty="0"/>
            </a:br>
            <a:r>
              <a:rPr lang="sv-SE" dirty="0"/>
              <a:t>(bovärdar, stadsplanering, missbruksenheten m.fl.)</a:t>
            </a:r>
          </a:p>
        </p:txBody>
      </p:sp>
    </p:spTree>
    <p:extLst>
      <p:ext uri="{BB962C8B-B14F-4D97-AF65-F5344CB8AC3E}">
        <p14:creationId xmlns:p14="http://schemas.microsoft.com/office/powerpoint/2010/main" val="252503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1603049" y="117693"/>
            <a:ext cx="7344816" cy="677108"/>
          </a:xfrm>
          <a:prstGeom prst="rect">
            <a:avLst/>
          </a:prstGeom>
        </p:spPr>
        <p:txBody>
          <a:bodyPr wrap="square">
            <a:spAutoFit/>
          </a:bodyPr>
          <a:lstStyle/>
          <a:p>
            <a:pPr algn="ctr"/>
            <a:endParaRPr lang="sv-SE" sz="2000" b="1" dirty="0"/>
          </a:p>
          <a:p>
            <a:pPr algn="ctr"/>
            <a:endParaRPr lang="sv-SE" dirty="0"/>
          </a:p>
        </p:txBody>
      </p:sp>
      <p:sp>
        <p:nvSpPr>
          <p:cNvPr id="12" name="textruta 11"/>
          <p:cNvSpPr txBox="1"/>
          <p:nvPr/>
        </p:nvSpPr>
        <p:spPr>
          <a:xfrm>
            <a:off x="1476375" y="404664"/>
            <a:ext cx="7488832" cy="2523768"/>
          </a:xfrm>
          <a:prstGeom prst="rect">
            <a:avLst/>
          </a:prstGeom>
          <a:noFill/>
        </p:spPr>
        <p:txBody>
          <a:bodyPr wrap="square" rtlCol="0">
            <a:spAutoFit/>
          </a:bodyPr>
          <a:lstStyle/>
          <a:p>
            <a:pPr algn="ctr"/>
            <a:r>
              <a:rPr lang="sv-SE" sz="2800" b="1" dirty="0">
                <a:solidFill>
                  <a:schemeClr val="accent3"/>
                </a:solidFill>
              </a:rPr>
              <a:t>Vilka är era tankar?</a:t>
            </a:r>
          </a:p>
          <a:p>
            <a:pPr algn="ctr"/>
            <a:r>
              <a:rPr lang="sv-SE" sz="2800" b="1" dirty="0">
                <a:solidFill>
                  <a:schemeClr val="accent3"/>
                </a:solidFill>
              </a:rPr>
              <a:t>Möjligheter och hinder?</a:t>
            </a:r>
          </a:p>
          <a:p>
            <a:pPr algn="ctr"/>
            <a:r>
              <a:rPr lang="sv-SE" sz="2800" b="1" dirty="0">
                <a:solidFill>
                  <a:schemeClr val="accent3"/>
                </a:solidFill>
              </a:rPr>
              <a:t>Frågor?</a:t>
            </a:r>
          </a:p>
          <a:p>
            <a:pPr algn="ctr"/>
            <a:endParaRPr lang="sv-SE" sz="2800" b="1" dirty="0">
              <a:solidFill>
                <a:schemeClr val="accent3"/>
              </a:solidFill>
            </a:endParaRPr>
          </a:p>
          <a:p>
            <a:pPr marL="457200" indent="-457200" algn="ctr">
              <a:buFont typeface="Arial" panose="020B0604020202020204" pitchFamily="34" charset="0"/>
              <a:buChar char="•"/>
            </a:pPr>
            <a:r>
              <a:rPr lang="sv-SE" sz="1400" b="1" dirty="0">
                <a:solidFill>
                  <a:schemeClr val="accent3"/>
                </a:solidFill>
              </a:rPr>
              <a:t> </a:t>
            </a:r>
          </a:p>
          <a:p>
            <a:pPr marL="457200" indent="-457200" algn="ctr">
              <a:buFont typeface="Arial" panose="020B0604020202020204" pitchFamily="34" charset="0"/>
              <a:buChar char="•"/>
            </a:pPr>
            <a:endParaRPr lang="sv-SE" sz="1400" b="1" dirty="0"/>
          </a:p>
          <a:p>
            <a:endParaRPr lang="sv-SE" dirty="0"/>
          </a:p>
        </p:txBody>
      </p:sp>
    </p:spTree>
    <p:extLst>
      <p:ext uri="{BB962C8B-B14F-4D97-AF65-F5344CB8AC3E}">
        <p14:creationId xmlns:p14="http://schemas.microsoft.com/office/powerpoint/2010/main" val="400513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10"/>
          <p:cNvSpPr/>
          <p:nvPr/>
        </p:nvSpPr>
        <p:spPr>
          <a:xfrm>
            <a:off x="1603049" y="117693"/>
            <a:ext cx="7344816" cy="677108"/>
          </a:xfrm>
          <a:prstGeom prst="rect">
            <a:avLst/>
          </a:prstGeom>
        </p:spPr>
        <p:txBody>
          <a:bodyPr wrap="square">
            <a:spAutoFit/>
          </a:bodyPr>
          <a:lstStyle/>
          <a:p>
            <a:pPr algn="ctr"/>
            <a:endParaRPr lang="sv-SE" sz="2000" b="1" dirty="0"/>
          </a:p>
          <a:p>
            <a:pPr algn="ctr"/>
            <a:endParaRPr lang="sv-SE" dirty="0"/>
          </a:p>
        </p:txBody>
      </p:sp>
      <p:sp>
        <p:nvSpPr>
          <p:cNvPr id="12" name="textruta 11"/>
          <p:cNvSpPr txBox="1"/>
          <p:nvPr/>
        </p:nvSpPr>
        <p:spPr>
          <a:xfrm>
            <a:off x="1476375" y="4717013"/>
            <a:ext cx="7488832" cy="800219"/>
          </a:xfrm>
          <a:prstGeom prst="rect">
            <a:avLst/>
          </a:prstGeom>
          <a:noFill/>
        </p:spPr>
        <p:txBody>
          <a:bodyPr wrap="square" rtlCol="0">
            <a:spAutoFit/>
          </a:bodyPr>
          <a:lstStyle/>
          <a:p>
            <a:pPr algn="ctr"/>
            <a:r>
              <a:rPr lang="sv-SE" sz="2800" b="1" dirty="0">
                <a:solidFill>
                  <a:schemeClr val="accent2"/>
                </a:solidFill>
              </a:rPr>
              <a:t>Tack för uppmärksamheten!</a:t>
            </a:r>
          </a:p>
          <a:p>
            <a:endParaRPr lang="sv-SE" dirty="0"/>
          </a:p>
        </p:txBody>
      </p:sp>
    </p:spTree>
    <p:extLst>
      <p:ext uri="{BB962C8B-B14F-4D97-AF65-F5344CB8AC3E}">
        <p14:creationId xmlns:p14="http://schemas.microsoft.com/office/powerpoint/2010/main" val="200624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p:cNvSpPr txBox="1"/>
          <p:nvPr/>
        </p:nvSpPr>
        <p:spPr>
          <a:xfrm>
            <a:off x="1937982" y="2520269"/>
            <a:ext cx="6696744" cy="2862322"/>
          </a:xfrm>
          <a:prstGeom prst="rect">
            <a:avLst/>
          </a:prstGeom>
          <a:noFill/>
        </p:spPr>
        <p:txBody>
          <a:bodyPr wrap="square" rtlCol="0">
            <a:spAutoFit/>
          </a:bodyPr>
          <a:lstStyle/>
          <a:p>
            <a:pPr algn="ctr"/>
            <a:endParaRPr lang="sv-SE" sz="2400" dirty="0"/>
          </a:p>
          <a:p>
            <a:pPr algn="ctr"/>
            <a:endParaRPr lang="sv-SE" sz="2400" dirty="0"/>
          </a:p>
          <a:p>
            <a:pPr algn="ctr"/>
            <a:endParaRPr lang="sv-SE" sz="2400" dirty="0"/>
          </a:p>
          <a:p>
            <a:pPr algn="ctr"/>
            <a:endParaRPr lang="sv-SE" sz="2400" dirty="0"/>
          </a:p>
          <a:p>
            <a:pPr algn="ctr"/>
            <a:endParaRPr lang="sv-SE" sz="1200" dirty="0"/>
          </a:p>
          <a:p>
            <a:pPr algn="ctr"/>
            <a:r>
              <a:rPr lang="sv-SE" b="1" dirty="0"/>
              <a:t>Under augusti 2016 - juli 2017 </a:t>
            </a:r>
          </a:p>
          <a:p>
            <a:pPr algn="ctr"/>
            <a:r>
              <a:rPr lang="sv-SE" b="1" dirty="0"/>
              <a:t>omkom 250 personer i trafikrelaterade olyckor </a:t>
            </a:r>
          </a:p>
          <a:p>
            <a:pPr algn="ctr"/>
            <a:endParaRPr lang="sv-SE" b="1" dirty="0"/>
          </a:p>
          <a:p>
            <a:pPr algn="ctr"/>
            <a:r>
              <a:rPr lang="sv-SE" b="1" dirty="0"/>
              <a:t>jämfört med 1019 personer i fallolyckor under ett år</a:t>
            </a:r>
            <a:endParaRPr lang="sv-SE"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739" y="2386775"/>
            <a:ext cx="3274937" cy="133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ruta 10"/>
          <p:cNvSpPr txBox="1"/>
          <p:nvPr/>
        </p:nvSpPr>
        <p:spPr>
          <a:xfrm>
            <a:off x="1907704" y="332684"/>
            <a:ext cx="6841008" cy="2092881"/>
          </a:xfrm>
          <a:prstGeom prst="rect">
            <a:avLst/>
          </a:prstGeom>
          <a:noFill/>
        </p:spPr>
        <p:txBody>
          <a:bodyPr wrap="square" rtlCol="0">
            <a:spAutoFit/>
          </a:bodyPr>
          <a:lstStyle/>
          <a:p>
            <a:pPr algn="ctr"/>
            <a:r>
              <a:rPr lang="sv-SE" sz="4400" dirty="0">
                <a:solidFill>
                  <a:schemeClr val="accent2"/>
                </a:solidFill>
                <a:latin typeface="+mj-lt"/>
                <a:ea typeface="+mj-ea"/>
                <a:cs typeface="+mj-cs"/>
              </a:rPr>
              <a:t>Fallolyckor är den vanligaste olyckstypen </a:t>
            </a:r>
          </a:p>
          <a:p>
            <a:pPr algn="ctr"/>
            <a:r>
              <a:rPr lang="sv-SE" sz="2400" dirty="0">
                <a:solidFill>
                  <a:schemeClr val="accent2"/>
                </a:solidFill>
                <a:latin typeface="+mj-lt"/>
                <a:ea typeface="+mj-ea"/>
                <a:cs typeface="+mj-cs"/>
              </a:rPr>
              <a:t>70 885 inskrivna på sjukhus år 2015</a:t>
            </a:r>
          </a:p>
          <a:p>
            <a:endParaRPr lang="sv-SE" dirty="0"/>
          </a:p>
        </p:txBody>
      </p:sp>
    </p:spTree>
    <p:extLst>
      <p:ext uri="{BB962C8B-B14F-4D97-AF65-F5344CB8AC3E}">
        <p14:creationId xmlns:p14="http://schemas.microsoft.com/office/powerpoint/2010/main" val="56296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929" y="2708921"/>
            <a:ext cx="3047127"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ruta 10"/>
          <p:cNvSpPr txBox="1"/>
          <p:nvPr/>
        </p:nvSpPr>
        <p:spPr>
          <a:xfrm>
            <a:off x="5436096" y="2852936"/>
            <a:ext cx="3168352" cy="2862322"/>
          </a:xfrm>
          <a:prstGeom prst="rect">
            <a:avLst/>
          </a:prstGeom>
          <a:noFill/>
        </p:spPr>
        <p:txBody>
          <a:bodyPr wrap="square" rtlCol="0">
            <a:spAutoFit/>
          </a:bodyPr>
          <a:lstStyle/>
          <a:p>
            <a:pPr algn="ctr"/>
            <a:endParaRPr lang="sv-SE" dirty="0"/>
          </a:p>
          <a:p>
            <a:pPr algn="ctr"/>
            <a:endParaRPr lang="sv-SE" dirty="0"/>
          </a:p>
          <a:p>
            <a:pPr algn="ctr"/>
            <a:r>
              <a:rPr lang="sv-SE" b="1" dirty="0"/>
              <a:t>En tredjedel av personer som är 65 år och äldre </a:t>
            </a:r>
          </a:p>
          <a:p>
            <a:pPr algn="ctr"/>
            <a:r>
              <a:rPr lang="sv-SE" b="1" dirty="0"/>
              <a:t>faller minst en gång varje år. </a:t>
            </a:r>
          </a:p>
          <a:p>
            <a:pPr algn="ctr"/>
            <a:endParaRPr lang="sv-SE" b="1" dirty="0"/>
          </a:p>
          <a:p>
            <a:pPr algn="ctr"/>
            <a:r>
              <a:rPr lang="sv-SE" b="1" dirty="0"/>
              <a:t>Och efter 80 års ålder </a:t>
            </a:r>
          </a:p>
          <a:p>
            <a:pPr algn="ctr"/>
            <a:r>
              <a:rPr lang="sv-SE" b="1" dirty="0"/>
              <a:t>drabbas varannan person. </a:t>
            </a:r>
            <a:br>
              <a:rPr lang="sv-SE" b="1" dirty="0"/>
            </a:br>
            <a:endParaRPr lang="sv-SE" b="1" dirty="0"/>
          </a:p>
          <a:p>
            <a:endParaRPr lang="sv-SE" dirty="0"/>
          </a:p>
        </p:txBody>
      </p:sp>
      <p:sp>
        <p:nvSpPr>
          <p:cNvPr id="13" name="textruta 12"/>
          <p:cNvSpPr txBox="1"/>
          <p:nvPr/>
        </p:nvSpPr>
        <p:spPr>
          <a:xfrm>
            <a:off x="1476375" y="194211"/>
            <a:ext cx="7488832" cy="3570208"/>
          </a:xfrm>
          <a:prstGeom prst="rect">
            <a:avLst/>
          </a:prstGeom>
          <a:noFill/>
        </p:spPr>
        <p:txBody>
          <a:bodyPr wrap="square" rtlCol="0">
            <a:spAutoFit/>
          </a:bodyPr>
          <a:lstStyle/>
          <a:p>
            <a:pPr algn="ctr"/>
            <a:r>
              <a:rPr lang="sv-SE" sz="4400" dirty="0">
                <a:solidFill>
                  <a:schemeClr val="accent2"/>
                </a:solidFill>
                <a:latin typeface="+mj-lt"/>
                <a:ea typeface="+mj-ea"/>
                <a:cs typeface="+mj-cs"/>
              </a:rPr>
              <a:t>Vilka drabbas?</a:t>
            </a:r>
          </a:p>
          <a:p>
            <a:pPr algn="ctr"/>
            <a:endParaRPr lang="sv-SE" dirty="0"/>
          </a:p>
          <a:p>
            <a:pPr algn="ctr"/>
            <a:r>
              <a:rPr lang="sv-SE" dirty="0"/>
              <a:t>Äldre personer (65+) står för två tredjedelar av alla dödsolyckor </a:t>
            </a:r>
          </a:p>
          <a:p>
            <a:pPr algn="ctr"/>
            <a:r>
              <a:rPr lang="sv-SE" dirty="0"/>
              <a:t>i Sverige och </a:t>
            </a:r>
          </a:p>
          <a:p>
            <a:pPr algn="ctr"/>
            <a:r>
              <a:rPr lang="sv-SE" dirty="0"/>
              <a:t>för hälften av dem som behöver sjukhusvård till följd av olycksfall</a:t>
            </a:r>
          </a:p>
          <a:p>
            <a:pPr algn="ctr"/>
            <a:endParaRPr lang="sv-SE" b="1" dirty="0"/>
          </a:p>
          <a:p>
            <a:pPr algn="ctr"/>
            <a:r>
              <a:rPr lang="sv-SE" dirty="0"/>
              <a:t>Denna åldersgrupp uppgår till 19% av befolkningen</a:t>
            </a:r>
          </a:p>
          <a:p>
            <a:pPr algn="ctr"/>
            <a:endParaRPr lang="sv-SE" sz="2800" b="1" dirty="0">
              <a:solidFill>
                <a:schemeClr val="accent2"/>
              </a:solidFill>
            </a:endParaRPr>
          </a:p>
          <a:p>
            <a:pPr algn="ctr"/>
            <a:endParaRPr lang="sv-SE" sz="2800" b="1" dirty="0">
              <a:solidFill>
                <a:schemeClr val="accent2"/>
              </a:solidFill>
            </a:endParaRPr>
          </a:p>
          <a:p>
            <a:endParaRPr lang="sv-SE" dirty="0"/>
          </a:p>
        </p:txBody>
      </p:sp>
    </p:spTree>
    <p:extLst>
      <p:ext uri="{BB962C8B-B14F-4D97-AF65-F5344CB8AC3E}">
        <p14:creationId xmlns:p14="http://schemas.microsoft.com/office/powerpoint/2010/main" val="987880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ktangel 9"/>
          <p:cNvSpPr/>
          <p:nvPr/>
        </p:nvSpPr>
        <p:spPr>
          <a:xfrm>
            <a:off x="2051720" y="2235636"/>
            <a:ext cx="6768752" cy="4955203"/>
          </a:xfrm>
          <a:prstGeom prst="rect">
            <a:avLst/>
          </a:prstGeom>
        </p:spPr>
        <p:txBody>
          <a:bodyPr wrap="square">
            <a:spAutoFit/>
          </a:bodyPr>
          <a:lstStyle/>
          <a:p>
            <a:pPr algn="ctr"/>
            <a:endParaRPr lang="sv-SE" dirty="0"/>
          </a:p>
          <a:p>
            <a:pPr algn="ctr"/>
            <a:endParaRPr lang="sv-SE" sz="2000" dirty="0"/>
          </a:p>
          <a:p>
            <a:pPr algn="ctr"/>
            <a:endParaRPr lang="sv-SE" sz="2000" dirty="0"/>
          </a:p>
          <a:p>
            <a:pPr algn="ctr"/>
            <a:endParaRPr lang="sv-SE" sz="2400" dirty="0"/>
          </a:p>
          <a:p>
            <a:pPr algn="ctr"/>
            <a:r>
              <a:rPr lang="sv-SE" sz="2000" b="1" dirty="0"/>
              <a:t>De allra flesta fallen sker </a:t>
            </a:r>
          </a:p>
          <a:p>
            <a:pPr algn="ctr"/>
            <a:r>
              <a:rPr lang="sv-SE" sz="2000" b="1" dirty="0"/>
              <a:t>i personens egen bostad, på plant golv </a:t>
            </a:r>
          </a:p>
          <a:p>
            <a:pPr algn="ctr"/>
            <a:endParaRPr lang="sv-SE" b="1" dirty="0"/>
          </a:p>
          <a:p>
            <a:pPr algn="ctr"/>
            <a:r>
              <a:rPr lang="sv-SE" b="1" dirty="0"/>
              <a:t>På sjukhus inträffar 5-7% av alla fall</a:t>
            </a:r>
          </a:p>
          <a:p>
            <a:pPr algn="ctr"/>
            <a:endParaRPr lang="sv-SE" b="1" dirty="0"/>
          </a:p>
          <a:p>
            <a:pPr algn="ctr"/>
            <a:r>
              <a:rPr lang="sv-SE" b="1" dirty="0"/>
              <a:t>I särskilt boende står 95% av skadorna av fallskador</a:t>
            </a:r>
          </a:p>
          <a:p>
            <a:pPr algn="ctr"/>
            <a:endParaRPr lang="sv-SE" b="1" dirty="0"/>
          </a:p>
          <a:p>
            <a:pPr algn="ctr"/>
            <a:r>
              <a:rPr lang="sv-SE" b="1" dirty="0"/>
              <a:t>Aktiva äldre (under 80 år) </a:t>
            </a:r>
            <a:r>
              <a:rPr lang="sv-SE" b="1" i="1" dirty="0"/>
              <a:t>som vistas utomhus </a:t>
            </a:r>
            <a:r>
              <a:rPr lang="sv-SE" b="1" dirty="0"/>
              <a:t>har en ökad skadefrekvens under vintermånaderna. </a:t>
            </a:r>
          </a:p>
          <a:p>
            <a:pPr algn="ctr"/>
            <a:endParaRPr lang="sv-SE" sz="2400" dirty="0"/>
          </a:p>
          <a:p>
            <a:pPr algn="ctr"/>
            <a:endParaRPr lang="sv-SE" sz="2400" dirty="0"/>
          </a:p>
          <a:p>
            <a:pPr algn="ctr"/>
            <a:endParaRPr lang="sv-SE" sz="20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14" y="1192156"/>
            <a:ext cx="2391953" cy="194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ruta 11"/>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Var inträffar fallolyckorna?</a:t>
            </a:r>
          </a:p>
          <a:p>
            <a:endParaRPr lang="sv-SE" dirty="0"/>
          </a:p>
        </p:txBody>
      </p:sp>
    </p:spTree>
    <p:extLst>
      <p:ext uri="{BB962C8B-B14F-4D97-AF65-F5344CB8AC3E}">
        <p14:creationId xmlns:p14="http://schemas.microsoft.com/office/powerpoint/2010/main" val="114360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5436096" y="2852936"/>
            <a:ext cx="3168352" cy="1477328"/>
          </a:xfrm>
          <a:prstGeom prst="rect">
            <a:avLst/>
          </a:prstGeom>
          <a:noFill/>
        </p:spPr>
        <p:txBody>
          <a:bodyPr wrap="square" rtlCol="0">
            <a:spAutoFit/>
          </a:bodyPr>
          <a:lstStyle/>
          <a:p>
            <a:pPr algn="ctr"/>
            <a:endParaRPr lang="sv-SE" dirty="0"/>
          </a:p>
          <a:p>
            <a:pPr algn="ctr"/>
            <a:endParaRPr lang="sv-SE" dirty="0"/>
          </a:p>
          <a:p>
            <a:pPr algn="ctr"/>
            <a:br>
              <a:rPr lang="sv-SE" b="1" dirty="0"/>
            </a:br>
            <a:endParaRPr lang="sv-SE" b="1" dirty="0"/>
          </a:p>
          <a:p>
            <a:endParaRPr lang="sv-SE" dirty="0"/>
          </a:p>
        </p:txBody>
      </p:sp>
      <p:sp>
        <p:nvSpPr>
          <p:cNvPr id="13" name="textruta 12"/>
          <p:cNvSpPr txBox="1"/>
          <p:nvPr/>
        </p:nvSpPr>
        <p:spPr>
          <a:xfrm>
            <a:off x="1476375" y="194211"/>
            <a:ext cx="7488832" cy="3662541"/>
          </a:xfrm>
          <a:prstGeom prst="rect">
            <a:avLst/>
          </a:prstGeom>
          <a:noFill/>
        </p:spPr>
        <p:txBody>
          <a:bodyPr wrap="square" rtlCol="0">
            <a:spAutoFit/>
          </a:bodyPr>
          <a:lstStyle/>
          <a:p>
            <a:pPr algn="ctr"/>
            <a:r>
              <a:rPr lang="sv-SE" sz="4400" dirty="0">
                <a:solidFill>
                  <a:schemeClr val="accent2"/>
                </a:solidFill>
                <a:latin typeface="+mj-lt"/>
                <a:ea typeface="+mj-ea"/>
                <a:cs typeface="+mj-cs"/>
              </a:rPr>
              <a:t>I Dalarna och i Falun</a:t>
            </a:r>
          </a:p>
          <a:p>
            <a:pPr algn="ctr"/>
            <a:endParaRPr lang="sv-SE" b="1" dirty="0"/>
          </a:p>
          <a:p>
            <a:pPr algn="ctr"/>
            <a:r>
              <a:rPr lang="sv-SE" b="1" dirty="0"/>
              <a:t>32 personer dog 2016 </a:t>
            </a:r>
          </a:p>
          <a:p>
            <a:pPr algn="ctr"/>
            <a:r>
              <a:rPr lang="sv-SE" b="1" dirty="0"/>
              <a:t>i Dalarna </a:t>
            </a:r>
          </a:p>
          <a:p>
            <a:pPr algn="ctr"/>
            <a:r>
              <a:rPr lang="sv-SE" b="1" dirty="0"/>
              <a:t>till direkt följd av en fallolycka</a:t>
            </a:r>
            <a:br>
              <a:rPr lang="sv-SE" sz="2400" dirty="0"/>
            </a:br>
            <a:endParaRPr lang="sv-SE" sz="2400" dirty="0"/>
          </a:p>
          <a:p>
            <a:pPr algn="ctr"/>
            <a:r>
              <a:rPr lang="sv-SE" dirty="0"/>
              <a:t>Dödligheten är hög under första året efter en höftfraktur.</a:t>
            </a:r>
          </a:p>
          <a:p>
            <a:pPr algn="ctr"/>
            <a:endParaRPr lang="sv-SE" sz="2800" b="1" dirty="0">
              <a:solidFill>
                <a:schemeClr val="accent2"/>
              </a:solidFill>
            </a:endParaRPr>
          </a:p>
          <a:p>
            <a:pPr algn="ctr"/>
            <a:endParaRPr lang="sv-SE" sz="2800" b="1" dirty="0">
              <a:solidFill>
                <a:schemeClr val="accent2"/>
              </a:solidFill>
            </a:endParaRPr>
          </a:p>
          <a:p>
            <a:endParaRPr lang="sv-SE" dirty="0"/>
          </a:p>
        </p:txBody>
      </p:sp>
      <p:graphicFrame>
        <p:nvGraphicFramePr>
          <p:cNvPr id="12" name="Tabell 11"/>
          <p:cNvGraphicFramePr>
            <a:graphicFrameLocks noGrp="1"/>
          </p:cNvGraphicFramePr>
          <p:nvPr>
            <p:extLst/>
          </p:nvPr>
        </p:nvGraphicFramePr>
        <p:xfrm>
          <a:off x="2077541" y="2852941"/>
          <a:ext cx="6382890" cy="3029502"/>
        </p:xfrm>
        <a:graphic>
          <a:graphicData uri="http://schemas.openxmlformats.org/drawingml/2006/table">
            <a:tbl>
              <a:tblPr>
                <a:tableStyleId>{5C22544A-7EE6-4342-B048-85BDC9FD1C3A}</a:tableStyleId>
              </a:tblPr>
              <a:tblGrid>
                <a:gridCol w="686298">
                  <a:extLst>
                    <a:ext uri="{9D8B030D-6E8A-4147-A177-3AD203B41FA5}">
                      <a16:colId xmlns:a16="http://schemas.microsoft.com/office/drawing/2014/main" val="149661654"/>
                    </a:ext>
                  </a:extLst>
                </a:gridCol>
                <a:gridCol w="940840">
                  <a:extLst>
                    <a:ext uri="{9D8B030D-6E8A-4147-A177-3AD203B41FA5}">
                      <a16:colId xmlns:a16="http://schemas.microsoft.com/office/drawing/2014/main" val="543569310"/>
                    </a:ext>
                  </a:extLst>
                </a:gridCol>
                <a:gridCol w="1301710">
                  <a:extLst>
                    <a:ext uri="{9D8B030D-6E8A-4147-A177-3AD203B41FA5}">
                      <a16:colId xmlns:a16="http://schemas.microsoft.com/office/drawing/2014/main" val="1999105660"/>
                    </a:ext>
                  </a:extLst>
                </a:gridCol>
                <a:gridCol w="1301710">
                  <a:extLst>
                    <a:ext uri="{9D8B030D-6E8A-4147-A177-3AD203B41FA5}">
                      <a16:colId xmlns:a16="http://schemas.microsoft.com/office/drawing/2014/main" val="3672195995"/>
                    </a:ext>
                  </a:extLst>
                </a:gridCol>
                <a:gridCol w="618634">
                  <a:extLst>
                    <a:ext uri="{9D8B030D-6E8A-4147-A177-3AD203B41FA5}">
                      <a16:colId xmlns:a16="http://schemas.microsoft.com/office/drawing/2014/main" val="99374311"/>
                    </a:ext>
                  </a:extLst>
                </a:gridCol>
                <a:gridCol w="1533698">
                  <a:extLst>
                    <a:ext uri="{9D8B030D-6E8A-4147-A177-3AD203B41FA5}">
                      <a16:colId xmlns:a16="http://schemas.microsoft.com/office/drawing/2014/main" val="4041382046"/>
                    </a:ext>
                  </a:extLst>
                </a:gridCol>
              </a:tblGrid>
              <a:tr h="216393">
                <a:tc>
                  <a:txBody>
                    <a:bodyPr/>
                    <a:lstStyle/>
                    <a:p>
                      <a:pPr algn="r" fontAlgn="b"/>
                      <a:r>
                        <a:rPr lang="sv-SE" sz="1100" u="none" strike="noStrike">
                          <a:effectLst/>
                        </a:rPr>
                        <a:t>2016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Ålder</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2465644"/>
                  </a:ext>
                </a:extLst>
              </a:tr>
              <a:tr h="216393">
                <a:tc>
                  <a:txBody>
                    <a:bodyPr/>
                    <a:lstStyle/>
                    <a:p>
                      <a:pPr algn="l" fontAlgn="b"/>
                      <a:r>
                        <a:rPr lang="sv-SE" sz="1100" u="none" strike="noStrike">
                          <a:effectLst/>
                        </a:rPr>
                        <a:t>Orsakskod</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65 år och äldre</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varav 75 år och äldre</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varav 80 år och äldre</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Kodtext</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5577563"/>
                  </a:ext>
                </a:extLst>
              </a:tr>
              <a:tr h="216393">
                <a:tc>
                  <a:txBody>
                    <a:bodyPr/>
                    <a:lstStyle/>
                    <a:p>
                      <a:pPr algn="l" fontAlgn="b"/>
                      <a:r>
                        <a:rPr lang="sv-SE" sz="1100" u="none" strike="noStrike">
                          <a:effectLst/>
                        </a:rPr>
                        <a:t>W00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60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30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Hallka is och snö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8842284"/>
                  </a:ext>
                </a:extLst>
              </a:tr>
              <a:tr h="216393">
                <a:tc>
                  <a:txBody>
                    <a:bodyPr/>
                    <a:lstStyle/>
                    <a:p>
                      <a:pPr algn="l" fontAlgn="b"/>
                      <a:r>
                        <a:rPr lang="sv-SE" sz="1100" u="none" strike="noStrike">
                          <a:effectLst/>
                        </a:rPr>
                        <a:t>W01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563</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458</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395</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Snubbling i samma plan</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4080850"/>
                  </a:ext>
                </a:extLst>
              </a:tr>
              <a:tr h="216393">
                <a:tc>
                  <a:txBody>
                    <a:bodyPr/>
                    <a:lstStyle/>
                    <a:p>
                      <a:pPr algn="l" fontAlgn="b"/>
                      <a:r>
                        <a:rPr lang="sv-SE" sz="1100" u="none" strike="noStrike">
                          <a:effectLst/>
                        </a:rPr>
                        <a:t>W02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Skridskor/skidor</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44237699"/>
                  </a:ext>
                </a:extLst>
              </a:tr>
              <a:tr h="216393">
                <a:tc>
                  <a:txBody>
                    <a:bodyPr/>
                    <a:lstStyle/>
                    <a:p>
                      <a:pPr algn="l" fontAlgn="b"/>
                      <a:r>
                        <a:rPr lang="sv-SE" sz="1100" u="none" strike="noStrike">
                          <a:effectLst/>
                        </a:rPr>
                        <a:t>W04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Buren eller stödd</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4215582"/>
                  </a:ext>
                </a:extLst>
              </a:tr>
              <a:tr h="216393">
                <a:tc>
                  <a:txBody>
                    <a:bodyPr/>
                    <a:lstStyle/>
                    <a:p>
                      <a:pPr algn="l" fontAlgn="b"/>
                      <a:r>
                        <a:rPr lang="sv-SE" sz="1100" u="none" strike="noStrike">
                          <a:effectLst/>
                        </a:rPr>
                        <a:t>W05</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8</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5</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från rullstol</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807851"/>
                  </a:ext>
                </a:extLst>
              </a:tr>
              <a:tr h="216393">
                <a:tc>
                  <a:txBody>
                    <a:bodyPr/>
                    <a:lstStyle/>
                    <a:p>
                      <a:pPr algn="l" fontAlgn="b"/>
                      <a:r>
                        <a:rPr lang="sv-SE" sz="1100" u="none" strike="noStrike">
                          <a:effectLst/>
                        </a:rPr>
                        <a:t>W06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19</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17</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15</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från säng</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4857870"/>
                  </a:ext>
                </a:extLst>
              </a:tr>
              <a:tr h="216393">
                <a:tc>
                  <a:txBody>
                    <a:bodyPr/>
                    <a:lstStyle/>
                    <a:p>
                      <a:pPr algn="l" fontAlgn="b"/>
                      <a:r>
                        <a:rPr lang="sv-SE" sz="1100" u="none" strike="noStrike">
                          <a:effectLst/>
                        </a:rPr>
                        <a:t>W07</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9</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5</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från stol</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360672"/>
                  </a:ext>
                </a:extLst>
              </a:tr>
              <a:tr h="216393">
                <a:tc>
                  <a:txBody>
                    <a:bodyPr/>
                    <a:lstStyle/>
                    <a:p>
                      <a:pPr algn="l" fontAlgn="b"/>
                      <a:r>
                        <a:rPr lang="sv-SE" sz="1100" u="none" strike="noStrike">
                          <a:effectLst/>
                        </a:rPr>
                        <a:t>W08</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3</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från annan möbel</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77692850"/>
                  </a:ext>
                </a:extLst>
              </a:tr>
              <a:tr h="216393">
                <a:tc>
                  <a:txBody>
                    <a:bodyPr/>
                    <a:lstStyle/>
                    <a:p>
                      <a:pPr algn="l" fontAlgn="b"/>
                      <a:r>
                        <a:rPr lang="sv-SE" sz="1100" u="none" strike="noStrike">
                          <a:effectLst/>
                        </a:rPr>
                        <a:t>W10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36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19</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14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i trappa</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906797"/>
                  </a:ext>
                </a:extLst>
              </a:tr>
              <a:tr h="216393">
                <a:tc>
                  <a:txBody>
                    <a:bodyPr/>
                    <a:lstStyle/>
                    <a:p>
                      <a:pPr algn="l" fontAlgn="b"/>
                      <a:r>
                        <a:rPr lang="sv-SE" sz="1100" u="none" strike="noStrike">
                          <a:effectLst/>
                        </a:rPr>
                        <a:t>W11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4</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på eller från stege</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4145004"/>
                  </a:ext>
                </a:extLst>
              </a:tr>
              <a:tr h="216393">
                <a:tc>
                  <a:txBody>
                    <a:bodyPr/>
                    <a:lstStyle/>
                    <a:p>
                      <a:pPr algn="l" fontAlgn="b"/>
                      <a:r>
                        <a:rPr lang="sv-SE" sz="1100" u="none" strike="noStrike">
                          <a:effectLst/>
                        </a:rPr>
                        <a:t>W18</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från toalettstol</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7117629"/>
                  </a:ext>
                </a:extLst>
              </a:tr>
              <a:tr h="216393">
                <a:tc>
                  <a:txBody>
                    <a:bodyPr/>
                    <a:lstStyle/>
                    <a:p>
                      <a:pPr algn="l" fontAlgn="b"/>
                      <a:r>
                        <a:rPr lang="sv-SE" sz="1100" u="none" strike="noStrike">
                          <a:effectLst/>
                        </a:rPr>
                        <a:t>W19</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100" u="none" strike="noStrike">
                          <a:effectLst/>
                        </a:rPr>
                        <a:t>2</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fall UNS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349167"/>
                  </a:ext>
                </a:extLst>
              </a:tr>
            </a:tbl>
          </a:graphicData>
        </a:graphic>
      </p:graphicFrame>
    </p:spTree>
    <p:extLst>
      <p:ext uri="{BB962C8B-B14F-4D97-AF65-F5344CB8AC3E}">
        <p14:creationId xmlns:p14="http://schemas.microsoft.com/office/powerpoint/2010/main" val="157428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1763688" y="116632"/>
            <a:ext cx="7128792" cy="6740307"/>
          </a:xfrm>
          <a:prstGeom prst="rect">
            <a:avLst/>
          </a:prstGeom>
          <a:noFill/>
        </p:spPr>
        <p:txBody>
          <a:bodyPr wrap="square" rtlCol="0">
            <a:spAutoFit/>
          </a:bodyPr>
          <a:lstStyle/>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b="1" dirty="0"/>
          </a:p>
          <a:p>
            <a:endParaRPr lang="sv-SE" dirty="0"/>
          </a:p>
          <a:p>
            <a:endParaRPr lang="sv-SE" dirty="0"/>
          </a:p>
          <a:p>
            <a:endParaRPr lang="sv-SE" dirty="0"/>
          </a:p>
          <a:p>
            <a:pPr algn="ctr"/>
            <a:r>
              <a:rPr lang="sv-SE" b="1" dirty="0"/>
              <a:t>Minskad muskelmassa och muskelstyrka. Sämre balans.</a:t>
            </a:r>
          </a:p>
          <a:p>
            <a:pPr algn="ctr"/>
            <a:endParaRPr lang="sv-SE" b="1" dirty="0"/>
          </a:p>
          <a:p>
            <a:pPr algn="ctr"/>
            <a:r>
              <a:rPr lang="sv-SE" b="1" dirty="0"/>
              <a:t>Benvävnaden bryts ner och leder till ett skört skelett</a:t>
            </a:r>
          </a:p>
          <a:p>
            <a:pPr algn="ctr"/>
            <a:endParaRPr lang="sv-SE" b="1" dirty="0"/>
          </a:p>
          <a:p>
            <a:pPr algn="ctr"/>
            <a:r>
              <a:rPr lang="sv-SE" b="1" dirty="0"/>
              <a:t>Ökad känslighet för läkemedel</a:t>
            </a:r>
          </a:p>
          <a:p>
            <a:pPr algn="ctr"/>
            <a:endParaRPr lang="sv-SE" b="1" dirty="0"/>
          </a:p>
          <a:p>
            <a:pPr algn="ctr"/>
            <a:r>
              <a:rPr lang="sv-SE" b="1" dirty="0"/>
              <a:t>Svagare reflexer och långsammare rörelser</a:t>
            </a:r>
          </a:p>
          <a:p>
            <a:pPr algn="ctr"/>
            <a:endParaRPr lang="sv-SE" b="1" dirty="0"/>
          </a:p>
          <a:p>
            <a:pPr algn="ctr"/>
            <a:r>
              <a:rPr lang="sv-SE" b="1" dirty="0"/>
              <a:t>Minskad hunger och tidig mättnadskänsla. </a:t>
            </a:r>
          </a:p>
          <a:p>
            <a:endParaRPr lang="sv-SE" b="1" dirty="0"/>
          </a:p>
          <a:p>
            <a:pPr algn="ctr"/>
            <a:r>
              <a:rPr lang="sv-SE" b="1" dirty="0"/>
              <a:t>Nedsatt syn och hörsel</a:t>
            </a:r>
          </a:p>
          <a:p>
            <a:endParaRPr lang="sv-SE"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635" y="960337"/>
            <a:ext cx="3623902" cy="232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ruta 11"/>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Vad är naturligt åldrande?</a:t>
            </a:r>
          </a:p>
          <a:p>
            <a:endParaRPr lang="sv-SE" dirty="0"/>
          </a:p>
        </p:txBody>
      </p:sp>
    </p:spTree>
    <p:extLst>
      <p:ext uri="{BB962C8B-B14F-4D97-AF65-F5344CB8AC3E}">
        <p14:creationId xmlns:p14="http://schemas.microsoft.com/office/powerpoint/2010/main" val="387033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ruta 10"/>
          <p:cNvSpPr txBox="1"/>
          <p:nvPr/>
        </p:nvSpPr>
        <p:spPr>
          <a:xfrm>
            <a:off x="1476375" y="180509"/>
            <a:ext cx="7488832"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Ensamhet</a:t>
            </a:r>
          </a:p>
          <a:p>
            <a:endParaRPr lang="sv-SE" dirty="0"/>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248" y="1117238"/>
            <a:ext cx="3891086" cy="2527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ktangel 9"/>
          <p:cNvSpPr/>
          <p:nvPr/>
        </p:nvSpPr>
        <p:spPr>
          <a:xfrm>
            <a:off x="2286000" y="3956863"/>
            <a:ext cx="6102424" cy="2031325"/>
          </a:xfrm>
          <a:prstGeom prst="rect">
            <a:avLst/>
          </a:prstGeom>
        </p:spPr>
        <p:txBody>
          <a:bodyPr wrap="square">
            <a:spAutoFit/>
          </a:bodyPr>
          <a:lstStyle/>
          <a:p>
            <a:pPr algn="ctr"/>
            <a:r>
              <a:rPr lang="sv-SE" b="1" dirty="0"/>
              <a:t>Ensamstående äldre har en större risk att falla.</a:t>
            </a:r>
          </a:p>
          <a:p>
            <a:pPr algn="ctr"/>
            <a:endParaRPr lang="sv-SE" b="1" dirty="0"/>
          </a:p>
          <a:p>
            <a:pPr algn="ctr"/>
            <a:r>
              <a:rPr lang="sv-SE" b="1" dirty="0"/>
              <a:t>Det tros delvis bero på att ensamstående äldre använder mer lugnande och insomnande läkemedel</a:t>
            </a:r>
          </a:p>
          <a:p>
            <a:pPr algn="ctr"/>
            <a:endParaRPr lang="sv-SE" b="1" dirty="0"/>
          </a:p>
          <a:p>
            <a:pPr algn="ctr"/>
            <a:r>
              <a:rPr lang="sv-SE" b="1" dirty="0"/>
              <a:t>Nyblivna änkor har en ökad risk för fall </a:t>
            </a:r>
          </a:p>
          <a:p>
            <a:pPr algn="ctr"/>
            <a:r>
              <a:rPr lang="sv-SE" b="1" dirty="0"/>
              <a:t>då viktnedgång är vanligt förekommande</a:t>
            </a:r>
            <a:endParaRPr lang="sv-SE" dirty="0"/>
          </a:p>
        </p:txBody>
      </p:sp>
      <p:sp>
        <p:nvSpPr>
          <p:cNvPr id="13" name="textruta 12"/>
          <p:cNvSpPr txBox="1"/>
          <p:nvPr/>
        </p:nvSpPr>
        <p:spPr>
          <a:xfrm>
            <a:off x="4572000" y="6228020"/>
            <a:ext cx="3384376" cy="369332"/>
          </a:xfrm>
          <a:prstGeom prst="rect">
            <a:avLst/>
          </a:prstGeom>
          <a:noFill/>
        </p:spPr>
        <p:txBody>
          <a:bodyPr wrap="square" rtlCol="0">
            <a:spAutoFit/>
          </a:bodyPr>
          <a:lstStyle/>
          <a:p>
            <a:r>
              <a:rPr lang="sv-SE" b="1" dirty="0">
                <a:solidFill>
                  <a:schemeClr val="accent2"/>
                </a:solidFill>
                <a:latin typeface="+mj-lt"/>
              </a:rPr>
              <a:t>BRYTA ISOLERING</a:t>
            </a:r>
          </a:p>
        </p:txBody>
      </p:sp>
    </p:spTree>
    <p:extLst>
      <p:ext uri="{BB962C8B-B14F-4D97-AF65-F5344CB8AC3E}">
        <p14:creationId xmlns:p14="http://schemas.microsoft.com/office/powerpoint/2010/main" val="291537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p:cNvSpPr txBox="1"/>
          <p:nvPr/>
        </p:nvSpPr>
        <p:spPr>
          <a:xfrm>
            <a:off x="1476374" y="180509"/>
            <a:ext cx="7667625" cy="1046440"/>
          </a:xfrm>
          <a:prstGeom prst="rect">
            <a:avLst/>
          </a:prstGeom>
          <a:noFill/>
        </p:spPr>
        <p:txBody>
          <a:bodyPr wrap="square" rtlCol="0">
            <a:spAutoFit/>
          </a:bodyPr>
          <a:lstStyle/>
          <a:p>
            <a:pPr algn="ctr"/>
            <a:r>
              <a:rPr lang="sv-SE" sz="4400" dirty="0">
                <a:solidFill>
                  <a:schemeClr val="accent2"/>
                </a:solidFill>
                <a:latin typeface="+mj-lt"/>
                <a:ea typeface="+mj-ea"/>
                <a:cs typeface="+mj-cs"/>
              </a:rPr>
              <a:t>Har mediciner någon betydelse?</a:t>
            </a:r>
          </a:p>
          <a:p>
            <a:endParaRPr lang="sv-SE" dirty="0"/>
          </a:p>
        </p:txBody>
      </p:sp>
      <p:sp>
        <p:nvSpPr>
          <p:cNvPr id="11" name="textruta 10"/>
          <p:cNvSpPr txBox="1"/>
          <p:nvPr/>
        </p:nvSpPr>
        <p:spPr>
          <a:xfrm>
            <a:off x="2051720" y="3645024"/>
            <a:ext cx="6768752" cy="369332"/>
          </a:xfrm>
          <a:prstGeom prst="rect">
            <a:avLst/>
          </a:prstGeom>
          <a:noFill/>
        </p:spPr>
        <p:txBody>
          <a:bodyPr wrap="square" numCol="1" rtlCol="0">
            <a:spAutoFit/>
          </a:bodyPr>
          <a:lstStyle/>
          <a:p>
            <a:pPr algn="ctr"/>
            <a:r>
              <a:rPr lang="sv-SE" dirty="0"/>
              <a:t> </a:t>
            </a:r>
          </a:p>
        </p:txBody>
      </p:sp>
      <p:sp>
        <p:nvSpPr>
          <p:cNvPr id="12" name="Rektangel 11"/>
          <p:cNvSpPr/>
          <p:nvPr/>
        </p:nvSpPr>
        <p:spPr>
          <a:xfrm>
            <a:off x="1691680" y="1916832"/>
            <a:ext cx="7128792" cy="3908762"/>
          </a:xfrm>
          <a:prstGeom prst="rect">
            <a:avLst/>
          </a:prstGeom>
        </p:spPr>
        <p:txBody>
          <a:bodyPr wrap="square">
            <a:spAutoFit/>
          </a:bodyPr>
          <a:lstStyle/>
          <a:p>
            <a:pPr algn="ctr"/>
            <a:endParaRPr lang="sv-SE" sz="2400" dirty="0"/>
          </a:p>
          <a:p>
            <a:pPr algn="ctr"/>
            <a:endParaRPr lang="sv-SE" sz="2400" dirty="0"/>
          </a:p>
          <a:p>
            <a:pPr algn="ctr"/>
            <a:endParaRPr lang="sv-SE" sz="2400" dirty="0"/>
          </a:p>
          <a:p>
            <a:pPr algn="ctr"/>
            <a:endParaRPr lang="sv-SE" sz="2400" dirty="0"/>
          </a:p>
          <a:p>
            <a:pPr algn="ctr"/>
            <a:endParaRPr lang="sv-SE" sz="2400" dirty="0"/>
          </a:p>
          <a:p>
            <a:pPr algn="ctr"/>
            <a:endParaRPr lang="sv-SE" sz="2000" dirty="0"/>
          </a:p>
          <a:p>
            <a:pPr algn="ctr"/>
            <a:r>
              <a:rPr lang="sv-SE" b="1" dirty="0"/>
              <a:t>Förskrivningen av läkemedel </a:t>
            </a:r>
          </a:p>
          <a:p>
            <a:pPr algn="ctr"/>
            <a:r>
              <a:rPr lang="sv-SE" b="1" dirty="0"/>
              <a:t>till äldre har ökat </a:t>
            </a:r>
          </a:p>
          <a:p>
            <a:pPr algn="ctr"/>
            <a:r>
              <a:rPr lang="sv-SE" b="1" dirty="0"/>
              <a:t>med cirka 60 procent de senaste 25 åren. </a:t>
            </a:r>
          </a:p>
          <a:p>
            <a:pPr algn="ctr"/>
            <a:endParaRPr lang="sv-SE" b="1" dirty="0"/>
          </a:p>
          <a:p>
            <a:pPr algn="ctr"/>
            <a:r>
              <a:rPr lang="sv-SE" b="1" dirty="0"/>
              <a:t>Det finns läkemedel som är direkt olämpliga </a:t>
            </a:r>
          </a:p>
          <a:p>
            <a:pPr algn="ctr"/>
            <a:r>
              <a:rPr lang="sv-SE" b="1" dirty="0"/>
              <a:t>och som ger ökad risk för fall</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1196752"/>
            <a:ext cx="3761625" cy="254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70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7"/>
          <p:cNvGrpSpPr>
            <a:grpSpLocks/>
          </p:cNvGrpSpPr>
          <p:nvPr/>
        </p:nvGrpSpPr>
        <p:grpSpPr bwMode="auto">
          <a:xfrm>
            <a:off x="395288" y="0"/>
            <a:ext cx="1081087" cy="6888163"/>
            <a:chOff x="2195736" y="0"/>
            <a:chExt cx="1080120" cy="6887588"/>
          </a:xfrm>
        </p:grpSpPr>
        <p:sp>
          <p:nvSpPr>
            <p:cNvPr id="3" name="Rektangel 2"/>
            <p:cNvSpPr/>
            <p:nvPr userDrawn="1"/>
          </p:nvSpPr>
          <p:spPr>
            <a:xfrm>
              <a:off x="2195736" y="0"/>
              <a:ext cx="1080120" cy="1700071"/>
            </a:xfrm>
            <a:prstGeom prst="rect">
              <a:avLst/>
            </a:prstGeom>
            <a:solidFill>
              <a:srgbClr val="8F3B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4" name="Rektangel 3"/>
            <p:cNvSpPr/>
            <p:nvPr userDrawn="1"/>
          </p:nvSpPr>
          <p:spPr>
            <a:xfrm>
              <a:off x="2195736" y="3284264"/>
              <a:ext cx="1080120" cy="3603324"/>
            </a:xfrm>
            <a:prstGeom prst="rect">
              <a:avLst/>
            </a:prstGeom>
            <a:solidFill>
              <a:srgbClr val="B564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ektangel 4"/>
            <p:cNvSpPr/>
            <p:nvPr userDrawn="1"/>
          </p:nvSpPr>
          <p:spPr>
            <a:xfrm>
              <a:off x="2195736" y="1700071"/>
              <a:ext cx="1080120" cy="1584193"/>
            </a:xfrm>
            <a:prstGeom prst="rect">
              <a:avLst/>
            </a:prstGeom>
            <a:solidFill>
              <a:srgbClr val="9DB6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Rektangel 5"/>
            <p:cNvSpPr/>
            <p:nvPr userDrawn="1"/>
          </p:nvSpPr>
          <p:spPr>
            <a:xfrm>
              <a:off x="2195736" y="1685784"/>
              <a:ext cx="1080120" cy="71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sp>
          <p:nvSpPr>
            <p:cNvPr id="7" name="Rektangel 6"/>
            <p:cNvSpPr/>
            <p:nvPr userDrawn="1"/>
          </p:nvSpPr>
          <p:spPr>
            <a:xfrm>
              <a:off x="2195736" y="3249342"/>
              <a:ext cx="1080120" cy="7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rgbClr val="FF0000"/>
                </a:solidFill>
              </a:endParaRPr>
            </a:p>
          </p:txBody>
        </p:sp>
        <p:pic>
          <p:nvPicPr>
            <p:cNvPr id="8" name="Picture 2" descr="C:\Users\SEK11\Desktop\sidhuvud.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12702" y="332656"/>
              <a:ext cx="7191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14" descr="C:\Users\SEK11\Desktop\Logg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4849" y="6237312"/>
            <a:ext cx="16938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1570062"/>
            <a:ext cx="5899150"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ruta 10"/>
          <p:cNvSpPr txBox="1"/>
          <p:nvPr/>
        </p:nvSpPr>
        <p:spPr>
          <a:xfrm>
            <a:off x="1476375" y="180509"/>
            <a:ext cx="7488832" cy="1600438"/>
          </a:xfrm>
          <a:prstGeom prst="rect">
            <a:avLst/>
          </a:prstGeom>
          <a:noFill/>
        </p:spPr>
        <p:txBody>
          <a:bodyPr wrap="square" rtlCol="0">
            <a:spAutoFit/>
          </a:bodyPr>
          <a:lstStyle/>
          <a:p>
            <a:pPr algn="ctr"/>
            <a:r>
              <a:rPr lang="sv-SE" sz="4000" dirty="0">
                <a:solidFill>
                  <a:schemeClr val="accent2"/>
                </a:solidFill>
                <a:latin typeface="+mj-lt"/>
                <a:ea typeface="+mj-ea"/>
                <a:cs typeface="+mj-cs"/>
              </a:rPr>
              <a:t>En allvarlig konsekvens av det naturliga åldrandet</a:t>
            </a:r>
          </a:p>
          <a:p>
            <a:endParaRPr lang="sv-SE" dirty="0"/>
          </a:p>
        </p:txBody>
      </p:sp>
    </p:spTree>
    <p:extLst>
      <p:ext uri="{BB962C8B-B14F-4D97-AF65-F5344CB8AC3E}">
        <p14:creationId xmlns:p14="http://schemas.microsoft.com/office/powerpoint/2010/main" val="420276602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1080</Words>
  <Application>Microsoft Office PowerPoint</Application>
  <PresentationFormat>Bildspel på skärmen (4:3)</PresentationFormat>
  <Paragraphs>249</Paragraphs>
  <Slides>16</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Arial</vt:lpstr>
      <vt:lpstr>Calibri</vt:lpstr>
      <vt:lpstr>Office-tema</vt:lpstr>
      <vt:lpstr>Fallolyckor och Fallskador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Falu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Fallolyckor och Fallskador hos äldre</dc:title>
  <dc:creator>Sara Lundgren</dc:creator>
  <cp:lastModifiedBy>Karin Hedwall Aldskogius</cp:lastModifiedBy>
  <cp:revision>103</cp:revision>
  <cp:lastPrinted>2017-11-20T10:09:18Z</cp:lastPrinted>
  <dcterms:created xsi:type="dcterms:W3CDTF">2017-09-15T10:01:25Z</dcterms:created>
  <dcterms:modified xsi:type="dcterms:W3CDTF">2017-12-20T07:16:32Z</dcterms:modified>
</cp:coreProperties>
</file>